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3" r:id="rId1"/>
  </p:sldMasterIdLst>
  <p:notesMasterIdLst>
    <p:notesMasterId r:id="rId21"/>
  </p:notesMasterIdLst>
  <p:sldIdLst>
    <p:sldId id="256" r:id="rId2"/>
    <p:sldId id="258" r:id="rId3"/>
    <p:sldId id="286" r:id="rId4"/>
    <p:sldId id="262" r:id="rId5"/>
    <p:sldId id="263" r:id="rId6"/>
    <p:sldId id="273" r:id="rId7"/>
    <p:sldId id="288" r:id="rId8"/>
    <p:sldId id="294" r:id="rId9"/>
    <p:sldId id="293" r:id="rId10"/>
    <p:sldId id="287" r:id="rId11"/>
    <p:sldId id="292" r:id="rId12"/>
    <p:sldId id="289" r:id="rId13"/>
    <p:sldId id="290" r:id="rId14"/>
    <p:sldId id="291" r:id="rId15"/>
    <p:sldId id="260" r:id="rId16"/>
    <p:sldId id="265" r:id="rId17"/>
    <p:sldId id="266" r:id="rId18"/>
    <p:sldId id="267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CCC1DA"/>
    <a:srgbClr val="FFFFCC"/>
    <a:srgbClr val="E46C0A"/>
    <a:srgbClr val="FFCC66"/>
    <a:srgbClr val="B7C4E3"/>
    <a:srgbClr val="CDD6EB"/>
    <a:srgbClr val="E3D5D9"/>
    <a:srgbClr val="E8D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4" autoAdjust="0"/>
    <p:restoredTop sz="93088" autoAdjust="0"/>
  </p:normalViewPr>
  <p:slideViewPr>
    <p:cSldViewPr snapToGrid="0">
      <p:cViewPr varScale="1">
        <p:scale>
          <a:sx n="99" d="100"/>
          <a:sy n="99" d="100"/>
        </p:scale>
        <p:origin x="192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cer\Desktop\Cancer_2018\Cancer_analysis_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73488084284035E-2"/>
          <c:y val="3.1466278781473365E-2"/>
          <c:w val="0.94705538392889321"/>
          <c:h val="0.75156430935510454"/>
        </c:manualLayout>
      </c:layout>
      <c:lineChart>
        <c:grouping val="standard"/>
        <c:varyColors val="0"/>
        <c:ser>
          <c:idx val="0"/>
          <c:order val="0"/>
          <c:tx>
            <c:strRef>
              <c:f>[Cancer_analysis_2018.xlsx]Sheet1!$C$34</c:f>
              <c:strCache>
                <c:ptCount val="1"/>
                <c:pt idx="0">
                  <c:v>საქართველო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[Cancer_analysis_2018.xlsx]Sheet1!$B$35:$B$52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[Cancer_analysis_2018.xlsx]Sheet1!$C$35:$C$52</c:f>
              <c:numCache>
                <c:formatCode>General</c:formatCode>
                <c:ptCount val="18"/>
                <c:pt idx="0">
                  <c:v>97</c:v>
                </c:pt>
                <c:pt idx="1">
                  <c:v>113</c:v>
                </c:pt>
                <c:pt idx="2">
                  <c:v>122</c:v>
                </c:pt>
                <c:pt idx="3">
                  <c:v>121</c:v>
                </c:pt>
                <c:pt idx="4">
                  <c:v>133</c:v>
                </c:pt>
                <c:pt idx="5">
                  <c:v>139</c:v>
                </c:pt>
                <c:pt idx="6">
                  <c:v>141</c:v>
                </c:pt>
                <c:pt idx="7">
                  <c:v>115</c:v>
                </c:pt>
                <c:pt idx="8">
                  <c:v>129</c:v>
                </c:pt>
                <c:pt idx="9">
                  <c:v>128</c:v>
                </c:pt>
                <c:pt idx="10">
                  <c:v>126</c:v>
                </c:pt>
                <c:pt idx="11">
                  <c:v>95</c:v>
                </c:pt>
                <c:pt idx="12">
                  <c:v>94</c:v>
                </c:pt>
                <c:pt idx="13">
                  <c:v>110</c:v>
                </c:pt>
                <c:pt idx="14">
                  <c:v>130</c:v>
                </c:pt>
                <c:pt idx="15">
                  <c:v>264</c:v>
                </c:pt>
                <c:pt idx="16">
                  <c:v>254</c:v>
                </c:pt>
                <c:pt idx="17">
                  <c:v>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EE-4043-8956-72F6AABEEBB4}"/>
            </c:ext>
          </c:extLst>
        </c:ser>
        <c:ser>
          <c:idx val="1"/>
          <c:order val="1"/>
          <c:tx>
            <c:strRef>
              <c:f>[Cancer_analysis_2018.xlsx]Sheet1!$D$34</c:f>
              <c:strCache>
                <c:ptCount val="1"/>
                <c:pt idx="0">
                  <c:v>ევროპის რეგიონი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[Cancer_analysis_2018.xlsx]Sheet1!$B$35:$B$52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[Cancer_analysis_2018.xlsx]Sheet1!$D$35:$D$52</c:f>
              <c:numCache>
                <c:formatCode>General</c:formatCode>
                <c:ptCount val="18"/>
                <c:pt idx="0">
                  <c:v>347</c:v>
                </c:pt>
                <c:pt idx="1">
                  <c:v>355</c:v>
                </c:pt>
                <c:pt idx="2">
                  <c:v>361</c:v>
                </c:pt>
                <c:pt idx="3">
                  <c:v>366</c:v>
                </c:pt>
                <c:pt idx="4">
                  <c:v>375</c:v>
                </c:pt>
                <c:pt idx="5">
                  <c:v>380</c:v>
                </c:pt>
                <c:pt idx="6">
                  <c:v>388</c:v>
                </c:pt>
                <c:pt idx="7">
                  <c:v>396</c:v>
                </c:pt>
                <c:pt idx="8">
                  <c:v>406</c:v>
                </c:pt>
                <c:pt idx="9">
                  <c:v>413</c:v>
                </c:pt>
                <c:pt idx="10">
                  <c:v>416</c:v>
                </c:pt>
                <c:pt idx="11">
                  <c:v>423</c:v>
                </c:pt>
                <c:pt idx="12">
                  <c:v>427</c:v>
                </c:pt>
                <c:pt idx="13">
                  <c:v>433</c:v>
                </c:pt>
                <c:pt idx="14">
                  <c:v>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EE-4043-8956-72F6AABEEBB4}"/>
            </c:ext>
          </c:extLst>
        </c:ser>
        <c:ser>
          <c:idx val="2"/>
          <c:order val="2"/>
          <c:tx>
            <c:strRef>
              <c:f>[Cancer_analysis_2018.xlsx]Sheet1!$E$34</c:f>
              <c:strCache>
                <c:ptCount val="1"/>
                <c:pt idx="0">
                  <c:v>ევროკავშირი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[Cancer_analysis_2018.xlsx]Sheet1!$B$35:$B$52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[Cancer_analysis_2018.xlsx]Sheet1!$E$35:$E$52</c:f>
              <c:numCache>
                <c:formatCode>General</c:formatCode>
                <c:ptCount val="18"/>
                <c:pt idx="0">
                  <c:v>449</c:v>
                </c:pt>
                <c:pt idx="1">
                  <c:v>460</c:v>
                </c:pt>
                <c:pt idx="2">
                  <c:v>468</c:v>
                </c:pt>
                <c:pt idx="3">
                  <c:v>478</c:v>
                </c:pt>
                <c:pt idx="4">
                  <c:v>490</c:v>
                </c:pt>
                <c:pt idx="5">
                  <c:v>497</c:v>
                </c:pt>
                <c:pt idx="6">
                  <c:v>506</c:v>
                </c:pt>
                <c:pt idx="7">
                  <c:v>515</c:v>
                </c:pt>
                <c:pt idx="8">
                  <c:v>529</c:v>
                </c:pt>
                <c:pt idx="9">
                  <c:v>537</c:v>
                </c:pt>
                <c:pt idx="10">
                  <c:v>542</c:v>
                </c:pt>
                <c:pt idx="11">
                  <c:v>552</c:v>
                </c:pt>
                <c:pt idx="12">
                  <c:v>554</c:v>
                </c:pt>
                <c:pt idx="13">
                  <c:v>559</c:v>
                </c:pt>
                <c:pt idx="14">
                  <c:v>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EE-4043-8956-72F6AABEEBB4}"/>
            </c:ext>
          </c:extLst>
        </c:ser>
        <c:ser>
          <c:idx val="3"/>
          <c:order val="3"/>
          <c:tx>
            <c:strRef>
              <c:f>[Cancer_analysis_2018.xlsx]Sheet1!$F$34</c:f>
              <c:strCache>
                <c:ptCount val="1"/>
                <c:pt idx="0">
                  <c:v>დსთ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[Cancer_analysis_2018.xlsx]Sheet1!$B$35:$B$52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[Cancer_analysis_2018.xlsx]Sheet1!$F$35:$F$52</c:f>
              <c:numCache>
                <c:formatCode>General</c:formatCode>
                <c:ptCount val="18"/>
                <c:pt idx="0">
                  <c:v>260</c:v>
                </c:pt>
                <c:pt idx="1">
                  <c:v>261</c:v>
                </c:pt>
                <c:pt idx="2">
                  <c:v>263</c:v>
                </c:pt>
                <c:pt idx="3">
                  <c:v>264</c:v>
                </c:pt>
                <c:pt idx="4">
                  <c:v>269</c:v>
                </c:pt>
                <c:pt idx="5">
                  <c:v>270</c:v>
                </c:pt>
                <c:pt idx="6">
                  <c:v>272</c:v>
                </c:pt>
                <c:pt idx="7">
                  <c:v>277</c:v>
                </c:pt>
                <c:pt idx="8">
                  <c:v>278</c:v>
                </c:pt>
                <c:pt idx="9">
                  <c:v>284</c:v>
                </c:pt>
                <c:pt idx="10">
                  <c:v>288</c:v>
                </c:pt>
                <c:pt idx="11">
                  <c:v>290</c:v>
                </c:pt>
                <c:pt idx="12">
                  <c:v>294</c:v>
                </c:pt>
                <c:pt idx="13">
                  <c:v>298</c:v>
                </c:pt>
                <c:pt idx="14">
                  <c:v>300</c:v>
                </c:pt>
                <c:pt idx="15">
                  <c:v>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EE-4043-8956-72F6AABEE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536448"/>
        <c:axId val="132220608"/>
      </c:lineChart>
      <c:catAx>
        <c:axId val="1225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220608"/>
        <c:crosses val="autoZero"/>
        <c:auto val="1"/>
        <c:lblAlgn val="ctr"/>
        <c:lblOffset val="100"/>
        <c:noMultiLvlLbl val="0"/>
      </c:catAx>
      <c:valAx>
        <c:axId val="13222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3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8584864391951"/>
          <c:y val="4.4002950964555969E-2"/>
          <c:w val="0.87501075386410032"/>
          <c:h val="0.85288461778517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 სტადია</c:v>
                </c:pt>
                <c:pt idx="1">
                  <c:v>II სტადია</c:v>
                </c:pt>
                <c:pt idx="2">
                  <c:v>III სტადია</c:v>
                </c:pt>
                <c:pt idx="3">
                  <c:v>IV სტადია</c:v>
                </c:pt>
                <c:pt idx="4">
                  <c:v>უცნობი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0.193</c:v>
                </c:pt>
                <c:pt idx="1">
                  <c:v>0.193</c:v>
                </c:pt>
                <c:pt idx="2">
                  <c:v>0.23200000000000001</c:v>
                </c:pt>
                <c:pt idx="3">
                  <c:v>0.28699999999999998</c:v>
                </c:pt>
                <c:pt idx="4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F-43E2-BF9F-ADB4F8BE55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 სტადია</c:v>
                </c:pt>
                <c:pt idx="1">
                  <c:v>II სტადია</c:v>
                </c:pt>
                <c:pt idx="2">
                  <c:v>III სტადია</c:v>
                </c:pt>
                <c:pt idx="3">
                  <c:v>IV სტადია</c:v>
                </c:pt>
                <c:pt idx="4">
                  <c:v>უცნობი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0.224</c:v>
                </c:pt>
                <c:pt idx="1">
                  <c:v>0.17599999999999999</c:v>
                </c:pt>
                <c:pt idx="2">
                  <c:v>0.216</c:v>
                </c:pt>
                <c:pt idx="3">
                  <c:v>0.27200000000000002</c:v>
                </c:pt>
                <c:pt idx="4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F-43E2-BF9F-ADB4F8BE55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 სტადია</c:v>
                </c:pt>
                <c:pt idx="1">
                  <c:v>II სტადია</c:v>
                </c:pt>
                <c:pt idx="2">
                  <c:v>III სტადია</c:v>
                </c:pt>
                <c:pt idx="3">
                  <c:v>IV სტადია</c:v>
                </c:pt>
                <c:pt idx="4">
                  <c:v>უცნობი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0.22700000000000001</c:v>
                </c:pt>
                <c:pt idx="1">
                  <c:v>0.17499999999999999</c:v>
                </c:pt>
                <c:pt idx="2">
                  <c:v>0.20599999999999999</c:v>
                </c:pt>
                <c:pt idx="3">
                  <c:v>0.25800000000000001</c:v>
                </c:pt>
                <c:pt idx="4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2F-43E2-BF9F-ADB4F8BE5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0"/>
        <c:axId val="122750464"/>
        <c:axId val="227400448"/>
      </c:barChart>
      <c:catAx>
        <c:axId val="122750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7400448"/>
        <c:crosses val="autoZero"/>
        <c:auto val="1"/>
        <c:lblAlgn val="ctr"/>
        <c:lblOffset val="100"/>
        <c:noMultiLvlLbl val="0"/>
      </c:catAx>
      <c:valAx>
        <c:axId val="227400448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122750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43827995809249"/>
          <c:y val="3.9495140841224796E-2"/>
          <c:w val="0.13799556737475796"/>
          <c:h val="0.2150056672500355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სხივური თერაპია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3005</c:v>
                </c:pt>
                <c:pt idx="1">
                  <c:v>3203</c:v>
                </c:pt>
                <c:pt idx="2">
                  <c:v>3455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4B-1347-8081-979C0E0594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ქიმიოთერაპია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52662</c:v>
                </c:pt>
                <c:pt idx="1">
                  <c:v>47770</c:v>
                </c:pt>
                <c:pt idx="2">
                  <c:v>41368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4B-1347-8081-979C0E0594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სულ ონკოლოგია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61693</c:v>
                </c:pt>
                <c:pt idx="1">
                  <c:v>68847</c:v>
                </c:pt>
                <c:pt idx="2">
                  <c:v>72478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4B-1347-8081-979C0E059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520960"/>
        <c:axId val="128522496"/>
      </c:barChart>
      <c:catAx>
        <c:axId val="12852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522496"/>
        <c:crosses val="autoZero"/>
        <c:auto val="1"/>
        <c:lblAlgn val="ctr"/>
        <c:lblOffset val="100"/>
        <c:noMultiLvlLbl val="0"/>
      </c:catAx>
      <c:valAx>
        <c:axId val="12852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52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75919409376628E-2"/>
          <c:y val="2.7591459091319812E-2"/>
          <c:w val="0.9329241096361478"/>
          <c:h val="0.44744962101826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114300" prst="artDeco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ძუძუს კიბოს სკრინინგი</c:v>
                </c:pt>
                <c:pt idx="1">
                  <c:v>საშვილოსნოს ყელის კიბოს სკრინინგი</c:v>
                </c:pt>
                <c:pt idx="2">
                  <c:v>კოლორექტალური კიბოს სკრინინგი</c:v>
                </c:pt>
                <c:pt idx="3">
                  <c:v>პროსტატის კიბოს მართვა</c:v>
                </c:pt>
                <c:pt idx="4">
                  <c:v>ორგანიზებული სკრინინგის პილოტი (საშვილოსნოს ყელის კიბოს სკრინინგი-გურჯაანის მუნიციპალიტეტში)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20899</c:v>
                </c:pt>
                <c:pt idx="1">
                  <c:v>24280</c:v>
                </c:pt>
                <c:pt idx="2">
                  <c:v>6352</c:v>
                </c:pt>
                <c:pt idx="3">
                  <c:v>9059</c:v>
                </c:pt>
                <c:pt idx="4">
                  <c:v>1199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37-344D-8260-92EF5B1306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ძუძუს კიბოს სკრინინგი</c:v>
                </c:pt>
                <c:pt idx="1">
                  <c:v>საშვილოსნოს ყელის კიბოს სკრინინგი</c:v>
                </c:pt>
                <c:pt idx="2">
                  <c:v>კოლორექტალური კიბოს სკრინინგი</c:v>
                </c:pt>
                <c:pt idx="3">
                  <c:v>პროსტატის კიბოს მართვა</c:v>
                </c:pt>
                <c:pt idx="4">
                  <c:v>ორგანიზებული სკრინინგის პილოტი (საშვილოსნოს ყელის კიბოს სკრინინგი-გურჯაანის მუნიციპალიტეტში)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23423</c:v>
                </c:pt>
                <c:pt idx="1">
                  <c:v>25691</c:v>
                </c:pt>
                <c:pt idx="2">
                  <c:v>4830</c:v>
                </c:pt>
                <c:pt idx="3">
                  <c:v>8440</c:v>
                </c:pt>
                <c:pt idx="4">
                  <c:v>1122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37-344D-8260-92EF5B1306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ძუძუს კიბოს სკრინინგი</c:v>
                </c:pt>
                <c:pt idx="1">
                  <c:v>საშვილოსნოს ყელის კიბოს სკრინინგი</c:v>
                </c:pt>
                <c:pt idx="2">
                  <c:v>კოლორექტალური კიბოს სკრინინგი</c:v>
                </c:pt>
                <c:pt idx="3">
                  <c:v>პროსტატის კიბოს მართვა</c:v>
                </c:pt>
                <c:pt idx="4">
                  <c:v>ორგანიზებული სკრინინგის პილოტი (საშვილოსნოს ყელის კიბოს სკრინინგი-გურჯაანის მუნიციპალიტეტში)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22440</c:v>
                </c:pt>
                <c:pt idx="1">
                  <c:v>21788</c:v>
                </c:pt>
                <c:pt idx="2">
                  <c:v>6021</c:v>
                </c:pt>
                <c:pt idx="3">
                  <c:v>6552</c:v>
                </c:pt>
                <c:pt idx="4">
                  <c:v>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37-344D-8260-92EF5B130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405888"/>
        <c:axId val="128407424"/>
      </c:barChart>
      <c:catAx>
        <c:axId val="12840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407424"/>
        <c:crosses val="autoZero"/>
        <c:auto val="1"/>
        <c:lblAlgn val="ctr"/>
        <c:lblOffset val="100"/>
        <c:noMultiLvlLbl val="0"/>
      </c:catAx>
      <c:valAx>
        <c:axId val="12840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405888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7.1272875993240586E-2"/>
          <c:y val="0.80752110196989813"/>
          <c:w val="0.23124105634056016"/>
          <c:h val="7.7468462742406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71948-5D34-40B6-BC90-160CF0140970}" type="datetimeFigureOut">
              <a:rPr lang="en-US" smtClean="0"/>
              <a:t>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38021-7255-42A8-94DC-D61ED7D4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1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30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კიბოზე კონტროლის გაუმჯობესების, ეპიდემიოლოგიური კვლევებისა და საზოგადოებრივი ჯანდაცვითი პროგრამების დაგეგმვის, პრევენციული და მკურნალობის მეთოდების შეფასების საშუალებას იძლევა.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53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D719E74-E9AD-4633-B6B8-1DE24CD3A281}" type="slidenum">
              <a:rPr lang="ru-RU" altLang="en-US"/>
              <a:pPr/>
              <a:t>15</a:t>
            </a:fld>
            <a:endParaRPr lang="ru-RU" altLang="en-US"/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3883892" y="8685559"/>
            <a:ext cx="2972498" cy="4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864D1F2-A6FD-4ED9-B888-38E3F64A3716}" type="slidenum">
              <a:rPr lang="en-US" altLang="en-US" sz="1200">
                <a:ea typeface="MS PGothic" pitchFamily="34" charset="-128"/>
              </a:rPr>
              <a:pPr algn="r" eaLnBrk="1" hangingPunct="1"/>
              <a:t>15</a:t>
            </a:fld>
            <a:endParaRPr lang="en-US" altLang="en-US" sz="12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015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6033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1168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186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2788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265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069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8984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472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968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560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850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3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484" y="1820313"/>
            <a:ext cx="9701560" cy="3343700"/>
          </a:xfrm>
        </p:spPr>
        <p:txBody>
          <a:bodyPr>
            <a:normAutofit fontScale="90000"/>
          </a:bodyPr>
          <a:lstStyle/>
          <a:p>
            <a:pPr algn="ctr"/>
            <a:br>
              <a:rPr lang="ka-GE" sz="4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br>
              <a:rPr lang="ka-GE" sz="4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br>
              <a:rPr lang="ka-GE" sz="4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ka-GE" sz="4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ონკოლოგიური დაავადებების მართვა საქართველოში</a:t>
            </a:r>
            <a:br>
              <a:rPr lang="ka-GE" sz="40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ka-GE" sz="40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ka-GE" sz="40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ka-GE" sz="4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200" dirty="0">
                <a:solidFill>
                  <a:schemeClr val="accent5">
                    <a:lumMod val="75000"/>
                  </a:schemeClr>
                </a:solidFill>
              </a:rPr>
              <a:t>4 თევერვალი, 2019 წელი</a:t>
            </a:r>
            <a:br>
              <a:rPr lang="ka-GE" sz="40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246915" y="41807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82" y="165253"/>
            <a:ext cx="4474473" cy="124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60648"/>
      </p:ext>
    </p:extLst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DD3B1-7DD0-B24E-B8B3-E550233F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დაავადების ადრეული გამოვლენა და სკრინინგი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B63D5-67FA-824A-A29A-F391DFEC1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400" dirty="0"/>
              <a:t>2011 წ. კიბოს სკრინინგ-პროგრამა</a:t>
            </a:r>
          </a:p>
          <a:p>
            <a:r>
              <a:rPr lang="ka-GE" sz="2400" dirty="0"/>
              <a:t>მიზნობრივი პოპულაცია:</a:t>
            </a:r>
          </a:p>
          <a:p>
            <a:pPr lvl="1"/>
            <a:r>
              <a:rPr lang="ka-GE" sz="2400" dirty="0"/>
              <a:t>ძუძუს კიბოს სკრინინგი 40-70 წლის ქალებისთვის</a:t>
            </a:r>
          </a:p>
          <a:p>
            <a:pPr lvl="1"/>
            <a:r>
              <a:rPr lang="ka-GE" sz="2400" dirty="0"/>
              <a:t>საშვილოსნოს ყელის კიბოს სკრინინგი 25-60 წლის ქალებისთვის </a:t>
            </a:r>
          </a:p>
          <a:p>
            <a:pPr lvl="1"/>
            <a:r>
              <a:rPr lang="ka-GE" sz="2400" dirty="0"/>
              <a:t>პროსტატის კიბოს სკრინინგი 50-70 წლის კაცებისთვის</a:t>
            </a:r>
          </a:p>
          <a:p>
            <a:pPr lvl="1"/>
            <a:r>
              <a:rPr lang="ka-GE" sz="2400" dirty="0"/>
              <a:t>კოლორექტული კიბოს სკრინინგი 50-70 წლის მოსახლეობისთვის</a:t>
            </a:r>
          </a:p>
          <a:p>
            <a:pPr lvl="1"/>
            <a:r>
              <a:rPr lang="ka-GE" sz="2400" dirty="0"/>
              <a:t>საშვილოსნოს კიბოს ორგანიზებული სკრინინგი</a:t>
            </a:r>
            <a:endParaRPr lang="ka-GE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150563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6992-BD51-5C42-93FD-3ADFAAF05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კიბოს სკრინინგის მაჩვენებლები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45FBAC2-63E5-AC45-9538-B94533F582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7115136"/>
              </p:ext>
            </p:extLst>
          </p:nvPr>
        </p:nvGraphicFramePr>
        <p:xfrm>
          <a:off x="609600" y="1665548"/>
          <a:ext cx="11125200" cy="4548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886675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9BCA-AA41-7D43-8ADD-E9F1D6F3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ka-GE" dirty="0"/>
              <a:t>პრევენცია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E3F5F-09A8-DC4B-B51C-D64205F65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884" y="1265352"/>
            <a:ext cx="10719515" cy="4525963"/>
          </a:xfrm>
        </p:spPr>
        <p:txBody>
          <a:bodyPr>
            <a:noAutofit/>
          </a:bodyPr>
          <a:lstStyle/>
          <a:p>
            <a:r>
              <a:rPr lang="ka-GE" sz="2400" dirty="0"/>
              <a:t>იმუნიზაცია - 2017 წლის 1 დეკემბრიდან - ადამიანის პაპილომა ვირუსის საწინააღმდეგო ვაქცინაცია</a:t>
            </a:r>
          </a:p>
          <a:p>
            <a:r>
              <a:rPr lang="ka-GE" sz="2400" dirty="0"/>
              <a:t>ჯანმრთელობის ხელშეწყობა</a:t>
            </a:r>
          </a:p>
          <a:p>
            <a:pPr lvl="1"/>
            <a:r>
              <a:rPr lang="en-US" sz="2400" dirty="0" err="1"/>
              <a:t>თამბაქოს</a:t>
            </a:r>
            <a:r>
              <a:rPr lang="en-US" sz="2400" dirty="0"/>
              <a:t> </a:t>
            </a:r>
            <a:r>
              <a:rPr lang="en-US" sz="2400" dirty="0" err="1"/>
              <a:t>მოხმარების</a:t>
            </a:r>
            <a:r>
              <a:rPr lang="en-US" sz="2400" dirty="0"/>
              <a:t> </a:t>
            </a:r>
            <a:r>
              <a:rPr lang="en-US" sz="2400" dirty="0" err="1"/>
              <a:t>კონტროლის</a:t>
            </a:r>
            <a:r>
              <a:rPr lang="en-US" sz="2400" dirty="0"/>
              <a:t> </a:t>
            </a:r>
            <a:r>
              <a:rPr lang="en-US" sz="2400" dirty="0" err="1"/>
              <a:t>გაძლიერება</a:t>
            </a:r>
            <a:r>
              <a:rPr lang="en-US" sz="2400" dirty="0"/>
              <a:t>; </a:t>
            </a:r>
          </a:p>
          <a:p>
            <a:pPr lvl="1"/>
            <a:r>
              <a:rPr lang="en-US" sz="2400" dirty="0" err="1"/>
              <a:t>ჯანსაღი</a:t>
            </a:r>
            <a:r>
              <a:rPr lang="en-US" sz="2400" dirty="0"/>
              <a:t> </a:t>
            </a:r>
            <a:r>
              <a:rPr lang="en-US" sz="2400" dirty="0" err="1"/>
              <a:t>კვების</a:t>
            </a:r>
            <a:r>
              <a:rPr lang="en-US" sz="2400" dirty="0"/>
              <a:t> </a:t>
            </a:r>
            <a:r>
              <a:rPr lang="en-US" sz="2400" dirty="0" err="1"/>
              <a:t>შესახებ</a:t>
            </a:r>
            <a:r>
              <a:rPr lang="en-US" sz="2400" dirty="0"/>
              <a:t> </a:t>
            </a:r>
            <a:r>
              <a:rPr lang="en-US" sz="2400" dirty="0" err="1"/>
              <a:t>განათლება</a:t>
            </a:r>
            <a:r>
              <a:rPr lang="en-US" sz="2400" dirty="0"/>
              <a:t>; </a:t>
            </a:r>
          </a:p>
          <a:p>
            <a:pPr lvl="1"/>
            <a:r>
              <a:rPr lang="en-US" sz="2400" dirty="0" err="1"/>
              <a:t>ალკოჰოლის</a:t>
            </a:r>
            <a:r>
              <a:rPr lang="en-US" sz="2400" dirty="0"/>
              <a:t> </a:t>
            </a:r>
            <a:r>
              <a:rPr lang="en-US" sz="2400" dirty="0" err="1"/>
              <a:t>ჭარბი</a:t>
            </a:r>
            <a:r>
              <a:rPr lang="en-US" sz="2400" dirty="0"/>
              <a:t> </a:t>
            </a:r>
            <a:r>
              <a:rPr lang="en-US" sz="2400" dirty="0" err="1"/>
              <a:t>მოხმარების</a:t>
            </a:r>
            <a:r>
              <a:rPr lang="en-US" sz="2400" dirty="0"/>
              <a:t> </a:t>
            </a:r>
            <a:r>
              <a:rPr lang="en-US" sz="2400" dirty="0" err="1"/>
              <a:t>შესახებ</a:t>
            </a:r>
            <a:r>
              <a:rPr lang="en-US" sz="2400" dirty="0"/>
              <a:t> </a:t>
            </a:r>
            <a:r>
              <a:rPr lang="en-US" sz="2400" dirty="0" err="1"/>
              <a:t>ცნობიერების</a:t>
            </a:r>
            <a:r>
              <a:rPr lang="en-US" sz="2400" dirty="0"/>
              <a:t> </a:t>
            </a:r>
            <a:r>
              <a:rPr lang="en-US" sz="2400" dirty="0" err="1"/>
              <a:t>ამაღლება</a:t>
            </a:r>
            <a:r>
              <a:rPr lang="en-US" sz="2400" dirty="0"/>
              <a:t>; </a:t>
            </a:r>
          </a:p>
          <a:p>
            <a:pPr lvl="1"/>
            <a:r>
              <a:rPr lang="en-US" sz="2400" dirty="0" err="1"/>
              <a:t>ფიზიკური</a:t>
            </a:r>
            <a:r>
              <a:rPr lang="en-US" sz="2400" dirty="0"/>
              <a:t> </a:t>
            </a:r>
            <a:r>
              <a:rPr lang="en-US" sz="2400" dirty="0" err="1"/>
              <a:t>აქტივობის</a:t>
            </a:r>
            <a:r>
              <a:rPr lang="en-US" sz="2400" dirty="0"/>
              <a:t> </a:t>
            </a:r>
            <a:r>
              <a:rPr lang="en-US" sz="2400" dirty="0" err="1"/>
              <a:t>ხელშეწყობა</a:t>
            </a:r>
            <a:endParaRPr lang="ka-GE" sz="2400" dirty="0"/>
          </a:p>
          <a:p>
            <a:pPr lvl="1"/>
            <a:r>
              <a:rPr lang="en-US" sz="2400" dirty="0" err="1"/>
              <a:t>ჰეპატიტის</a:t>
            </a:r>
            <a:r>
              <a:rPr lang="en-US" sz="2400" dirty="0"/>
              <a:t> </a:t>
            </a:r>
            <a:r>
              <a:rPr lang="en-US" sz="2400" dirty="0" err="1"/>
              <a:t>პრევენცია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მოსახლეობის</a:t>
            </a:r>
            <a:r>
              <a:rPr lang="en-US" sz="2400" dirty="0"/>
              <a:t> </a:t>
            </a:r>
            <a:r>
              <a:rPr lang="en-US" sz="2400" dirty="0" err="1"/>
              <a:t>განათლების</a:t>
            </a:r>
            <a:r>
              <a:rPr lang="en-US" sz="2400" dirty="0"/>
              <a:t> </a:t>
            </a:r>
            <a:r>
              <a:rPr lang="en-US" sz="2400" dirty="0" err="1"/>
              <a:t>ხელშეწყობა</a:t>
            </a:r>
            <a:r>
              <a:rPr lang="en-US" sz="2400" dirty="0"/>
              <a:t>; </a:t>
            </a:r>
            <a:endParaRPr lang="ka-GE" sz="2400" dirty="0"/>
          </a:p>
          <a:p>
            <a:pPr lvl="1"/>
            <a:r>
              <a:rPr lang="en-US" sz="2400" dirty="0" err="1"/>
              <a:t>ჯანმრთელობის</a:t>
            </a:r>
            <a:r>
              <a:rPr lang="en-US" sz="2400" dirty="0"/>
              <a:t> </a:t>
            </a:r>
            <a:r>
              <a:rPr lang="en-US" sz="2400" dirty="0" err="1"/>
              <a:t>ხელშეწყობის</a:t>
            </a:r>
            <a:r>
              <a:rPr lang="en-US" sz="2400" dirty="0"/>
              <a:t> </a:t>
            </a:r>
            <a:r>
              <a:rPr lang="en-US" sz="2400" dirty="0" err="1"/>
              <a:t>პოპულარიზაცია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გაძლიერება</a:t>
            </a:r>
            <a:endParaRPr lang="ka-GE" sz="2400" dirty="0"/>
          </a:p>
          <a:p>
            <a:r>
              <a:rPr lang="en-US" sz="2400" dirty="0"/>
              <a:t>C </a:t>
            </a:r>
            <a:r>
              <a:rPr lang="ka-GE" sz="2400" dirty="0"/>
              <a:t>ჰეპატიტის, ტუბერკულოზის, დიაბეტის მართვა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630203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8CFC8-5A78-1C4B-8F04-DA319B1E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4790"/>
            <a:ext cx="10972800" cy="1143000"/>
          </a:xfrm>
        </p:spPr>
        <p:txBody>
          <a:bodyPr>
            <a:noAutofit/>
          </a:bodyPr>
          <a:lstStyle/>
          <a:p>
            <a:r>
              <a:rPr lang="ka-GE" sz="3200" dirty="0"/>
              <a:t>არაგადამდები დაავადებების არაგადამდები დაავადებების პრევენციისა და კონტროლის 2017-2020 წლების ეროვნული სტრატეგია 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E5D6-0E7A-3947-9780-6D6648A0B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38085"/>
            <a:ext cx="10972800" cy="4525963"/>
          </a:xfrm>
        </p:spPr>
        <p:txBody>
          <a:bodyPr>
            <a:normAutofit/>
          </a:bodyPr>
          <a:lstStyle/>
          <a:p>
            <a:r>
              <a:rPr lang="en-US" sz="2400" dirty="0" err="1"/>
              <a:t>სამიზნეები</a:t>
            </a:r>
            <a:r>
              <a:rPr lang="en-US" sz="2400" dirty="0"/>
              <a:t> 2020 </a:t>
            </a:r>
            <a:r>
              <a:rPr lang="en-US" sz="2400" dirty="0" err="1"/>
              <a:t>წლისთვის</a:t>
            </a:r>
            <a:r>
              <a:rPr lang="en-US" sz="2400" dirty="0"/>
              <a:t> (</a:t>
            </a:r>
            <a:r>
              <a:rPr lang="en-US" sz="2400" dirty="0" err="1"/>
              <a:t>საბაზისო</a:t>
            </a:r>
            <a:r>
              <a:rPr lang="en-US" sz="2400" dirty="0"/>
              <a:t> - 2015 </a:t>
            </a:r>
            <a:r>
              <a:rPr lang="en-US" sz="2400" dirty="0" err="1"/>
              <a:t>წელი</a:t>
            </a:r>
            <a:r>
              <a:rPr lang="en-US" sz="2400" dirty="0"/>
              <a:t>)</a:t>
            </a:r>
            <a:endParaRPr lang="ka-GE" sz="2400" dirty="0"/>
          </a:p>
          <a:p>
            <a:pPr lvl="1"/>
            <a:r>
              <a:rPr lang="en-US" sz="2400" dirty="0" err="1"/>
              <a:t>ონკოლოგიური</a:t>
            </a:r>
            <a:r>
              <a:rPr lang="en-US" sz="2400" dirty="0"/>
              <a:t> </a:t>
            </a:r>
            <a:r>
              <a:rPr lang="en-US" sz="2400" dirty="0" err="1"/>
              <a:t>დაავადებებით</a:t>
            </a:r>
            <a:r>
              <a:rPr lang="en-US" sz="2400" dirty="0"/>
              <a:t> </a:t>
            </a:r>
            <a:r>
              <a:rPr lang="en-US" sz="2400" dirty="0" err="1"/>
              <a:t>გამოწვეული</a:t>
            </a:r>
            <a:r>
              <a:rPr lang="en-US" sz="2400" dirty="0"/>
              <a:t> </a:t>
            </a:r>
            <a:r>
              <a:rPr lang="en-US" sz="2400" dirty="0" err="1"/>
              <a:t>სიკვდილიანობის</a:t>
            </a:r>
            <a:r>
              <a:rPr lang="en-US" sz="2400" dirty="0"/>
              <a:t> </a:t>
            </a:r>
            <a:r>
              <a:rPr lang="en-US" sz="2400" dirty="0" err="1"/>
              <a:t>შეჩერება</a:t>
            </a:r>
            <a:r>
              <a:rPr lang="en-US" sz="2400" dirty="0"/>
              <a:t> (</a:t>
            </a:r>
            <a:r>
              <a:rPr lang="en-US" sz="2400" dirty="0" err="1"/>
              <a:t>ნულოვანი</a:t>
            </a:r>
            <a:r>
              <a:rPr lang="en-US" sz="2400" dirty="0"/>
              <a:t> </a:t>
            </a:r>
            <a:r>
              <a:rPr lang="en-US" sz="2400" dirty="0" err="1"/>
              <a:t>ზრდა</a:t>
            </a:r>
            <a:r>
              <a:rPr lang="en-US" sz="2400" dirty="0"/>
              <a:t>) </a:t>
            </a:r>
            <a:endParaRPr lang="ka-GE" sz="2400" dirty="0"/>
          </a:p>
          <a:p>
            <a:pPr lvl="1"/>
            <a:r>
              <a:rPr lang="en-US" sz="2400" dirty="0" err="1"/>
              <a:t>ალკოჰოლის</a:t>
            </a:r>
            <a:r>
              <a:rPr lang="en-US" sz="2400" dirty="0"/>
              <a:t> </a:t>
            </a:r>
            <a:r>
              <a:rPr lang="en-US" sz="2400" dirty="0" err="1"/>
              <a:t>საზიანო</a:t>
            </a:r>
            <a:r>
              <a:rPr lang="en-US" sz="2400" dirty="0"/>
              <a:t> </a:t>
            </a:r>
            <a:r>
              <a:rPr lang="en-US" sz="2400" dirty="0" err="1"/>
              <a:t>მოხმარების</a:t>
            </a:r>
            <a:r>
              <a:rPr lang="en-US" sz="2400" dirty="0"/>
              <a:t> 5%-</a:t>
            </a:r>
            <a:r>
              <a:rPr lang="en-US" sz="2400" dirty="0" err="1"/>
              <a:t>იანი</a:t>
            </a:r>
            <a:r>
              <a:rPr lang="en-US" sz="2400" dirty="0"/>
              <a:t> </a:t>
            </a:r>
            <a:r>
              <a:rPr lang="en-US" sz="2400" dirty="0" err="1"/>
              <a:t>ფარდობითი</a:t>
            </a:r>
            <a:r>
              <a:rPr lang="en-US" sz="2400" dirty="0"/>
              <a:t> </a:t>
            </a:r>
            <a:r>
              <a:rPr lang="en-US" sz="2400" dirty="0" err="1"/>
              <a:t>შემცირება</a:t>
            </a:r>
            <a:r>
              <a:rPr lang="en-US" sz="2400" dirty="0"/>
              <a:t> (</a:t>
            </a:r>
            <a:r>
              <a:rPr lang="en-US" sz="2400" dirty="0" err="1"/>
              <a:t>ყოველწლიურად</a:t>
            </a:r>
            <a:r>
              <a:rPr lang="en-US" sz="2400" dirty="0"/>
              <a:t> 1%-</a:t>
            </a:r>
            <a:r>
              <a:rPr lang="en-US" sz="2400" dirty="0" err="1"/>
              <a:t>იანი</a:t>
            </a:r>
            <a:r>
              <a:rPr lang="en-US" sz="2400" dirty="0"/>
              <a:t> </a:t>
            </a:r>
            <a:r>
              <a:rPr lang="en-US" sz="2400" dirty="0" err="1"/>
              <a:t>კლება</a:t>
            </a:r>
            <a:r>
              <a:rPr lang="en-US" sz="2400" dirty="0"/>
              <a:t>);</a:t>
            </a:r>
          </a:p>
          <a:p>
            <a:pPr lvl="1"/>
            <a:r>
              <a:rPr lang="en-US" sz="2400" dirty="0" err="1"/>
              <a:t>დაბალი</a:t>
            </a:r>
            <a:r>
              <a:rPr lang="en-US" sz="2400" dirty="0"/>
              <a:t> </a:t>
            </a:r>
            <a:r>
              <a:rPr lang="en-US" sz="2400" dirty="0" err="1"/>
              <a:t>ფიზიკური</a:t>
            </a:r>
            <a:r>
              <a:rPr lang="en-US" sz="2400" dirty="0"/>
              <a:t> </a:t>
            </a:r>
            <a:r>
              <a:rPr lang="en-US" sz="2400" dirty="0" err="1"/>
              <a:t>აქტივობის</a:t>
            </a:r>
            <a:r>
              <a:rPr lang="en-US" sz="2400" dirty="0"/>
              <a:t> </a:t>
            </a:r>
            <a:r>
              <a:rPr lang="en-US" sz="2400" dirty="0" err="1"/>
              <a:t>გავრცელების</a:t>
            </a:r>
            <a:r>
              <a:rPr lang="en-US" sz="2400" dirty="0"/>
              <a:t> 5%-</a:t>
            </a:r>
            <a:r>
              <a:rPr lang="en-US" sz="2400" dirty="0" err="1"/>
              <a:t>იანი</a:t>
            </a:r>
            <a:r>
              <a:rPr lang="en-US" sz="2400" dirty="0"/>
              <a:t> </a:t>
            </a:r>
            <a:r>
              <a:rPr lang="en-US" sz="2400" dirty="0" err="1"/>
              <a:t>ფარდობითი</a:t>
            </a:r>
            <a:r>
              <a:rPr lang="en-US" sz="2400" dirty="0"/>
              <a:t> </a:t>
            </a:r>
            <a:r>
              <a:rPr lang="en-US" sz="2400" dirty="0" err="1"/>
              <a:t>შემცირება</a:t>
            </a:r>
            <a:r>
              <a:rPr lang="en-US" sz="2400" dirty="0"/>
              <a:t> (</a:t>
            </a:r>
            <a:r>
              <a:rPr lang="en-US" sz="2400" dirty="0" err="1"/>
              <a:t>ყოველწლიურად</a:t>
            </a:r>
            <a:r>
              <a:rPr lang="en-US" sz="2400" dirty="0"/>
              <a:t> 1%-</a:t>
            </a:r>
            <a:r>
              <a:rPr lang="en-US" sz="2400" dirty="0" err="1"/>
              <a:t>იანი</a:t>
            </a:r>
            <a:r>
              <a:rPr lang="en-US" sz="2400" dirty="0"/>
              <a:t> </a:t>
            </a:r>
            <a:r>
              <a:rPr lang="en-US" sz="2400" dirty="0" err="1"/>
              <a:t>კლება</a:t>
            </a:r>
            <a:r>
              <a:rPr lang="en-US" sz="2400" dirty="0"/>
              <a:t>);</a:t>
            </a:r>
          </a:p>
          <a:p>
            <a:pPr lvl="1"/>
            <a:r>
              <a:rPr lang="en-US" sz="2400" dirty="0"/>
              <a:t>15 </a:t>
            </a:r>
            <a:r>
              <a:rPr lang="en-US" sz="2400" dirty="0" err="1"/>
              <a:t>წლის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უფროსი</a:t>
            </a:r>
            <a:r>
              <a:rPr lang="en-US" sz="2400" dirty="0"/>
              <a:t> </a:t>
            </a:r>
            <a:r>
              <a:rPr lang="en-US" sz="2400" dirty="0" err="1"/>
              <a:t>ასაკის</a:t>
            </a:r>
            <a:r>
              <a:rPr lang="en-US" sz="2400" dirty="0"/>
              <a:t> </a:t>
            </a:r>
            <a:r>
              <a:rPr lang="en-US" sz="2400" dirty="0" err="1"/>
              <a:t>მოსახლეობაში</a:t>
            </a:r>
            <a:r>
              <a:rPr lang="en-US" sz="2400" dirty="0"/>
              <a:t> </a:t>
            </a:r>
            <a:r>
              <a:rPr lang="en-US" sz="2400" dirty="0" err="1"/>
              <a:t>თამბაქოს</a:t>
            </a:r>
            <a:r>
              <a:rPr lang="en-US" sz="2400" dirty="0"/>
              <a:t> </a:t>
            </a:r>
            <a:r>
              <a:rPr lang="en-US" sz="2400" dirty="0" err="1"/>
              <a:t>მოხმარების</a:t>
            </a:r>
            <a:r>
              <a:rPr lang="en-US" sz="2400" dirty="0"/>
              <a:t> 5%-</a:t>
            </a:r>
            <a:r>
              <a:rPr lang="en-US" sz="2400" dirty="0" err="1"/>
              <a:t>იანი</a:t>
            </a:r>
            <a:r>
              <a:rPr lang="en-US" sz="2400" dirty="0"/>
              <a:t> </a:t>
            </a:r>
            <a:r>
              <a:rPr lang="en-US" sz="2400" dirty="0" err="1"/>
              <a:t>ფარდობითი</a:t>
            </a:r>
            <a:r>
              <a:rPr lang="en-US" sz="2400" dirty="0"/>
              <a:t> </a:t>
            </a:r>
            <a:r>
              <a:rPr lang="en-US" sz="2400" dirty="0" err="1"/>
              <a:t>შემცირება</a:t>
            </a:r>
            <a:r>
              <a:rPr lang="en-US" sz="2400" dirty="0"/>
              <a:t> (</a:t>
            </a:r>
            <a:r>
              <a:rPr lang="en-US" sz="2400" dirty="0" err="1"/>
              <a:t>ყოველწლიურად</a:t>
            </a:r>
            <a:r>
              <a:rPr lang="en-US" sz="2400" dirty="0"/>
              <a:t> 1%-</a:t>
            </a:r>
            <a:r>
              <a:rPr lang="en-US" sz="2400" dirty="0" err="1"/>
              <a:t>იანი</a:t>
            </a:r>
            <a:r>
              <a:rPr lang="en-US" sz="2400" dirty="0"/>
              <a:t> </a:t>
            </a:r>
            <a:r>
              <a:rPr lang="en-US" sz="2400" dirty="0" err="1"/>
              <a:t>კლება</a:t>
            </a:r>
            <a:r>
              <a:rPr lang="en-US" sz="2400" dirty="0"/>
              <a:t>);</a:t>
            </a:r>
          </a:p>
          <a:p>
            <a:r>
              <a:rPr lang="ka-GE" sz="2400" dirty="0"/>
              <a:t>......</a:t>
            </a:r>
            <a:endParaRPr lang="en-US" sz="2400" dirty="0"/>
          </a:p>
          <a:p>
            <a:endParaRPr lang="ka-GE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413865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5170-C223-4047-9CBB-3DF063D6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კიბოს პოპულაციური რეგისტრი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4D833-0B3E-144E-97DD-59904234E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400" dirty="0"/>
              <a:t>კიბოს პოპულაციური რეგისტრი ამოქმედდა 2015 წელს</a:t>
            </a:r>
          </a:p>
          <a:p>
            <a:pPr lvl="1"/>
            <a:r>
              <a:rPr lang="ka-GE" sz="2400" dirty="0"/>
              <a:t>პერსონიფიცირებულ მონაცემთა სისტემის დანერგვა</a:t>
            </a:r>
          </a:p>
          <a:p>
            <a:pPr lvl="1"/>
            <a:r>
              <a:rPr lang="ka-GE" sz="2400" dirty="0"/>
              <a:t>მონაცემთა ხარისხი და მოცვის გაუმჯობესება</a:t>
            </a:r>
          </a:p>
          <a:p>
            <a:pPr lvl="1"/>
            <a:r>
              <a:rPr lang="ka-GE" sz="2400" dirty="0"/>
              <a:t>მკურნალობის პროცესზე ზედამხედველობის გაუმჯობესება</a:t>
            </a:r>
          </a:p>
          <a:p>
            <a:pPr lvl="1"/>
            <a:r>
              <a:rPr lang="ka-GE" sz="2400" dirty="0"/>
              <a:t> მონაცემთა ანალიზის შესაძლებლობის გარზდა (პაციენტის სქესი, ასაკი, საცხოვრებელი ადგილი, სერვისის მიღების ადგილი, სერვისის მიღების დაწესებულება; სიმსივნის ლოკალიზაცია, მორფოლოგია, დიფერენციაციის ხარისხი, სტადია, კონფირმაციის ტიპი, მკურნალობის მეთოდი/მეთოდები, გამოსავალი)</a:t>
            </a:r>
            <a:r>
              <a:rPr lang="en-US" sz="2400" dirty="0"/>
              <a:t> </a:t>
            </a:r>
          </a:p>
          <a:p>
            <a:endParaRPr lang="ka-GE" sz="2400" dirty="0"/>
          </a:p>
          <a:p>
            <a:endParaRPr lang="ka-GE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6CF75-EA86-A243-9039-65D0F0F5C3A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"/>
            <a:ext cx="2326783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8553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524000" y="157164"/>
            <a:ext cx="9144000" cy="6700837"/>
            <a:chOff x="0" y="157163"/>
            <a:chExt cx="9144000" cy="6700837"/>
          </a:xfrm>
        </p:grpSpPr>
        <p:sp>
          <p:nvSpPr>
            <p:cNvPr id="23556" name="Rectangle 4"/>
            <p:cNvSpPr>
              <a:spLocks noChangeArrowheads="1"/>
            </p:cNvSpPr>
            <p:nvPr/>
          </p:nvSpPr>
          <p:spPr bwMode="auto">
            <a:xfrm>
              <a:off x="0" y="6165850"/>
              <a:ext cx="9144000" cy="692150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23559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42" y="815976"/>
              <a:ext cx="8267700" cy="447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Rectangle 2"/>
            <p:cNvSpPr>
              <a:spLocks noChangeArrowheads="1"/>
            </p:cNvSpPr>
            <p:nvPr/>
          </p:nvSpPr>
          <p:spPr bwMode="auto">
            <a:xfrm>
              <a:off x="407988" y="157163"/>
              <a:ext cx="81962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C00000"/>
                  </a:solidFill>
                </a:rPr>
                <a:t>Network of oncological facilities, Georgia, 2015</a:t>
              </a:r>
              <a:endParaRPr lang="ru-RU" altLang="en-US" sz="2400" b="1">
                <a:solidFill>
                  <a:srgbClr val="C00000"/>
                </a:solidFill>
                <a:latin typeface="AcadMtavr" pitchFamily="2" charset="0"/>
                <a:ea typeface="MS PGothic" pitchFamily="34" charset="-128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971550" y="4978400"/>
              <a:ext cx="6480175" cy="140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hlink"/>
                </a:buClr>
                <a:buSzPct val="70000"/>
                <a:buFont typeface="Wingdings" panose="05000000000000000000" pitchFamily="2" charset="2"/>
                <a:buNone/>
                <a:defRPr/>
              </a:pPr>
              <a:r>
                <a: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cadMtavr" pitchFamily="2" charset="0"/>
                  <a:ea typeface="MS PGothic" panose="020B0600070205080204" pitchFamily="34" charset="-128"/>
                </a:rPr>
                <a:t>     </a:t>
              </a:r>
              <a:r>
                <a:rPr lang="ru-RU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eaLnBrk="1" hangingPunct="1">
                <a:buClr>
                  <a:schemeClr val="hlink"/>
                </a:buClr>
                <a:buSzPct val="70000"/>
                <a:buFont typeface="Wingdings" panose="05000000000000000000" pitchFamily="2" charset="2"/>
                <a:buNone/>
                <a:defRPr/>
              </a:pPr>
              <a:r>
                <a: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cadMtavr" pitchFamily="2" charset="0"/>
                  <a:ea typeface="MS PGothic" panose="020B0600070205080204" pitchFamily="34" charset="-128"/>
                </a:rPr>
                <a:t>   </a:t>
              </a:r>
              <a:r>
                <a:rPr lang="ka-GE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სტაციონარები</a:t>
              </a:r>
              <a:r>
                <a: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cadMtavr" pitchFamily="2" charset="0"/>
                  <a:ea typeface="MS PGothic" panose="020B0600070205080204" pitchFamily="34" charset="-128"/>
                </a:rPr>
                <a:t> (&gt;80</a:t>
              </a:r>
              <a:r>
                <a:rPr lang="ka-GE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cadMtavr" pitchFamily="2" charset="0"/>
                  <a:ea typeface="MS PGothic" panose="020B0600070205080204" pitchFamily="34" charset="-128"/>
                </a:rPr>
                <a:t> </a:t>
              </a:r>
              <a:r>
                <a:rPr lang="ka-GE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MS PGothic" panose="020B0600070205080204" pitchFamily="34" charset="-128"/>
                </a:rPr>
                <a:t>საწოლზე</a:t>
              </a:r>
              <a:r>
                <a: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MS PGothic" panose="020B0600070205080204" pitchFamily="34" charset="-128"/>
                </a:rPr>
                <a:t>)</a:t>
              </a:r>
            </a:p>
            <a:p>
              <a:pPr eaLnBrk="1" hangingPunct="1">
                <a:buClr>
                  <a:schemeClr val="hlink"/>
                </a:buClr>
                <a:buSzPct val="70000"/>
                <a:buFont typeface="Wingdings" panose="05000000000000000000" pitchFamily="2" charset="2"/>
                <a:buNone/>
                <a:defRPr/>
              </a:pPr>
              <a:r>
                <a: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cadMtavr" pitchFamily="2" charset="0"/>
                  <a:ea typeface="MS PGothic" panose="020B0600070205080204" pitchFamily="34" charset="-128"/>
                </a:rPr>
                <a:t>   </a:t>
              </a:r>
              <a:r>
                <a:rPr lang="ka-GE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MS PGothic" panose="020B0600070205080204" pitchFamily="34" charset="-128"/>
                </a:rPr>
                <a:t>სტაციონარები</a:t>
              </a:r>
              <a:r>
                <a: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MS PGothic" panose="020B0600070205080204" pitchFamily="34" charset="-128"/>
                </a:rPr>
                <a:t> </a:t>
              </a:r>
              <a:r>
                <a:rPr lang="ka-GE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(&lt;</a:t>
              </a:r>
              <a:r>
                <a: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MS PGothic" panose="020B0600070205080204" pitchFamily="34" charset="-128"/>
                </a:rPr>
                <a:t>80 </a:t>
              </a:r>
              <a:r>
                <a:rPr lang="ka-GE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საწოლზზე) </a:t>
              </a:r>
              <a:r>
                <a: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დ</a:t>
              </a:r>
              <a:r>
                <a:rPr lang="ka-GE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ა ამბულატორიები</a:t>
              </a:r>
              <a:endParaRPr lang="ru-RU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en-US" sz="2400" b="1" dirty="0">
                <a:latin typeface="AcadMtavr" pitchFamily="2" charset="0"/>
                <a:ea typeface="MS PGothic" panose="020B0600070205080204" pitchFamily="34" charset="-128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968375" y="5373688"/>
              <a:ext cx="215900" cy="2159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71550" y="5670550"/>
              <a:ext cx="215900" cy="215900"/>
            </a:xfrm>
            <a:prstGeom prst="ellipse">
              <a:avLst/>
            </a:prstGeom>
            <a:solidFill>
              <a:srgbClr val="33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64" name="TextBox 1"/>
            <p:cNvSpPr txBox="1">
              <a:spLocks noChangeArrowheads="1"/>
            </p:cNvSpPr>
            <p:nvPr/>
          </p:nvSpPr>
          <p:spPr bwMode="auto">
            <a:xfrm>
              <a:off x="5795938" y="1770182"/>
              <a:ext cx="280831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Population   3.7 million</a:t>
              </a:r>
            </a:p>
          </p:txBody>
        </p:sp>
        <p:sp>
          <p:nvSpPr>
            <p:cNvPr id="23565" name="TextBox 12"/>
            <p:cNvSpPr txBox="1">
              <a:spLocks noChangeArrowheads="1"/>
            </p:cNvSpPr>
            <p:nvPr/>
          </p:nvSpPr>
          <p:spPr bwMode="auto">
            <a:xfrm>
              <a:off x="5795938" y="1200746"/>
              <a:ext cx="280831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Area – 69000 sq.km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55277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7568" y="1"/>
            <a:ext cx="77724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600" dirty="0"/>
              <a:t>რადიაციულ-ონკოლოგიური სერვისები</a:t>
            </a:r>
            <a:endParaRPr lang="en-US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3512" y="836712"/>
            <a:ext cx="8856984" cy="5828624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ე</a:t>
            </a:r>
            <a:r>
              <a:rPr lang="ka-GE" sz="3100" dirty="0">
                <a:solidFill>
                  <a:schemeClr val="tx1"/>
                </a:solidFill>
              </a:rPr>
              <a:t>ქვსი რადიოთერაპიული დეპარტამენტი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ერთი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ka-GE" sz="2600" dirty="0">
                <a:solidFill>
                  <a:schemeClr val="tx1"/>
                </a:solidFill>
              </a:rPr>
              <a:t>აქსელერატორი</a:t>
            </a:r>
            <a:r>
              <a:rPr lang="en-US" sz="2600" dirty="0">
                <a:solidFill>
                  <a:schemeClr val="tx1"/>
                </a:solidFill>
              </a:rPr>
              <a:t>  </a:t>
            </a:r>
            <a:r>
              <a:rPr lang="ka-GE" sz="2600" dirty="0">
                <a:solidFill>
                  <a:schemeClr val="tx1"/>
                </a:solidFill>
              </a:rPr>
              <a:t>- აჭარის ონკოლოგიურ ცენტრში </a:t>
            </a:r>
            <a:r>
              <a:rPr lang="en-US" sz="2600" dirty="0">
                <a:solidFill>
                  <a:schemeClr val="tx1"/>
                </a:solidFill>
              </a:rPr>
              <a:t>(</a:t>
            </a:r>
            <a:r>
              <a:rPr lang="ka-GE" sz="2600" dirty="0">
                <a:solidFill>
                  <a:schemeClr val="tx1"/>
                </a:solidFill>
              </a:rPr>
              <a:t>ბათუმი</a:t>
            </a:r>
            <a:r>
              <a:rPr lang="en-US" sz="2600" dirty="0">
                <a:solidFill>
                  <a:schemeClr val="tx1"/>
                </a:solidFill>
              </a:rPr>
              <a:t>)</a:t>
            </a:r>
            <a:endParaRPr lang="ka-GE" sz="26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ერთი კობალტ</a:t>
            </a:r>
            <a:r>
              <a:rPr lang="en-US" sz="2600" dirty="0">
                <a:solidFill>
                  <a:schemeClr val="tx1"/>
                </a:solidFill>
              </a:rPr>
              <a:t>-60 </a:t>
            </a:r>
            <a:r>
              <a:rPr lang="ka-GE" sz="2600" dirty="0">
                <a:solidFill>
                  <a:schemeClr val="tx1"/>
                </a:solidFill>
              </a:rPr>
              <a:t>- ონკოლოგიის ეროვნული ცენტრი </a:t>
            </a:r>
            <a:r>
              <a:rPr lang="en-US" sz="2600" dirty="0">
                <a:solidFill>
                  <a:schemeClr val="tx1"/>
                </a:solidFill>
              </a:rPr>
              <a:t>(</a:t>
            </a:r>
            <a:r>
              <a:rPr lang="ka-GE" sz="2600" dirty="0">
                <a:solidFill>
                  <a:schemeClr val="tx1"/>
                </a:solidFill>
              </a:rPr>
              <a:t>თბილისი</a:t>
            </a:r>
            <a:r>
              <a:rPr lang="en-US" sz="2600" dirty="0">
                <a:solidFill>
                  <a:schemeClr val="tx1"/>
                </a:solidFill>
              </a:rPr>
              <a:t>)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სამი აქსელერატორი - მაღალი სამედიცინო ტექნოლოგიების ცენტრი (თბილისი)</a:t>
            </a:r>
            <a:endParaRPr lang="en-US" sz="26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სამი აქსელერატორი - კლინიკური მედიცინის სამეცნიერო-კვლევითი ინსტიტუტი (თბილისი)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ერთი აქსელერატორი - ზ. ცხაკაიას სახელობის დასავლეთ საქართველოს ინტერვენციული მედიცინის ეროვნული ცენტრი (ევექსი, ქუთაისი) </a:t>
            </a:r>
            <a:endParaRPr lang="en-US" sz="26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ორი აქსელერატორის და ერთი კობალტ-</a:t>
            </a:r>
            <a:r>
              <a:rPr lang="en-US" sz="2600" dirty="0">
                <a:solidFill>
                  <a:schemeClr val="tx1"/>
                </a:solidFill>
              </a:rPr>
              <a:t>60 </a:t>
            </a:r>
            <a:r>
              <a:rPr lang="ka-GE" sz="2600" dirty="0">
                <a:solidFill>
                  <a:schemeClr val="tx1"/>
                </a:solidFill>
              </a:rPr>
              <a:t>- სხივური მედიცინის ცენტრი (თბილისი) </a:t>
            </a:r>
          </a:p>
          <a:p>
            <a:pPr lvl="1" algn="l"/>
            <a:endParaRPr lang="en-US" sz="26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ka-GE" sz="3100" dirty="0">
                <a:solidFill>
                  <a:schemeClr val="tx1"/>
                </a:solidFill>
              </a:rPr>
              <a:t>სამი ბრახითერაპიის განყოფილება</a:t>
            </a:r>
            <a:endParaRPr lang="en-US" sz="31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მაღალი სამედიცინო ტექნოლოგიების ცენტრი (თბილისი)</a:t>
            </a:r>
            <a:r>
              <a:rPr lang="en-US" sz="2600" dirty="0">
                <a:solidFill>
                  <a:schemeClr val="tx1"/>
                </a:solidFill>
              </a:rPr>
              <a:t>)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ონკოლოგიის ეროვნული ცენტრი </a:t>
            </a:r>
            <a:r>
              <a:rPr lang="en-US" sz="2600" dirty="0">
                <a:solidFill>
                  <a:schemeClr val="tx1"/>
                </a:solidFill>
              </a:rPr>
              <a:t>(</a:t>
            </a:r>
            <a:r>
              <a:rPr lang="ka-GE" sz="2600" dirty="0">
                <a:solidFill>
                  <a:schemeClr val="tx1"/>
                </a:solidFill>
              </a:rPr>
              <a:t>თბილისი</a:t>
            </a:r>
            <a:r>
              <a:rPr lang="en-US" sz="2600" dirty="0">
                <a:solidFill>
                  <a:schemeClr val="tx1"/>
                </a:solidFill>
              </a:rPr>
              <a:t>) </a:t>
            </a:r>
            <a:endParaRPr lang="ka-GE" sz="26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კლინიკური მედიცინის სამეცნიერო-კვლევითი ინსტიტუტი (თბილისი)</a:t>
            </a:r>
            <a:endParaRPr lang="en-US" sz="2600" dirty="0">
              <a:solidFill>
                <a:schemeClr val="tx1"/>
              </a:solidFill>
            </a:endParaRPr>
          </a:p>
          <a:p>
            <a:pPr lvl="1" indent="-457200" algn="l">
              <a:buFont typeface="Arial" pitchFamily="34" charset="0"/>
              <a:buChar char="•"/>
            </a:pPr>
            <a:r>
              <a:rPr lang="ka-GE" sz="2600" dirty="0">
                <a:solidFill>
                  <a:schemeClr val="tx1"/>
                </a:solidFill>
              </a:rPr>
              <a:t>ერთი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Cyberknife</a:t>
            </a:r>
            <a:r>
              <a:rPr lang="en-US" sz="2600" dirty="0">
                <a:solidFill>
                  <a:schemeClr val="tx1"/>
                </a:solidFill>
              </a:rPr>
              <a:t> - </a:t>
            </a:r>
            <a:r>
              <a:rPr lang="ka-GE" sz="2600" dirty="0">
                <a:solidFill>
                  <a:schemeClr val="tx1"/>
                </a:solidFill>
              </a:rPr>
              <a:t>მაღალი სამედიცინო  ტექნოლოგიების ცენტრი </a:t>
            </a:r>
            <a:r>
              <a:rPr lang="en-US" sz="2600" dirty="0">
                <a:solidFill>
                  <a:schemeClr val="tx1"/>
                </a:solidFill>
              </a:rPr>
              <a:t>(</a:t>
            </a:r>
            <a:r>
              <a:rPr lang="ka-GE" sz="2600" dirty="0">
                <a:solidFill>
                  <a:schemeClr val="tx1"/>
                </a:solidFill>
              </a:rPr>
              <a:t>თბილისი</a:t>
            </a:r>
            <a:r>
              <a:rPr lang="en-US" sz="2600" dirty="0">
                <a:solidFill>
                  <a:schemeClr val="tx1"/>
                </a:solidFill>
              </a:rPr>
              <a:t>)</a:t>
            </a:r>
          </a:p>
          <a:p>
            <a:pPr lvl="1" indent="-457200" algn="l">
              <a:buFont typeface="Arial" pitchFamily="34" charset="0"/>
              <a:buChar char="•"/>
            </a:pPr>
            <a:endParaRPr lang="ka-GE" dirty="0">
              <a:solidFill>
                <a:schemeClr val="tx1"/>
              </a:solidFill>
            </a:endParaRPr>
          </a:p>
          <a:p>
            <a:pPr lvl="1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8396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9576" y="332656"/>
            <a:ext cx="7772400" cy="692696"/>
          </a:xfrm>
        </p:spPr>
        <p:txBody>
          <a:bodyPr>
            <a:normAutofit/>
          </a:bodyPr>
          <a:lstStyle/>
          <a:p>
            <a:r>
              <a:rPr lang="ka-GE" sz="3200" dirty="0"/>
              <a:t>ბირთვული მედიცინის სერვისები</a:t>
            </a: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5520" y="1124744"/>
            <a:ext cx="8496944" cy="5472608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ს</a:t>
            </a:r>
            <a:r>
              <a:rPr lang="ka-GE" dirty="0">
                <a:solidFill>
                  <a:schemeClr val="tx1"/>
                </a:solidFill>
              </a:rPr>
              <a:t>ამი ბირთვული მედიცინის დეპარტამენტი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dirty="0">
                <a:solidFill>
                  <a:schemeClr val="tx1"/>
                </a:solidFill>
              </a:rPr>
              <a:t>მაღალი სამედიცინო ტექნოლოგიების ცენტრი (თბილისი) 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dirty="0">
                <a:solidFill>
                  <a:schemeClr val="tx1"/>
                </a:solidFill>
              </a:rPr>
              <a:t>ავერისის კლინიკა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ka-GE" dirty="0">
                <a:solidFill>
                  <a:schemeClr val="tx1"/>
                </a:solidFill>
              </a:rPr>
              <a:t>თბილისი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ka-GE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dirty="0">
                <a:solidFill>
                  <a:schemeClr val="tx1"/>
                </a:solidFill>
              </a:rPr>
              <a:t>სხივური მედიცინის ცენტრი (თბილისი) </a:t>
            </a:r>
          </a:p>
          <a:p>
            <a:pPr lvl="1" algn="l"/>
            <a:endParaRPr lang="ka-GE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ka-GE" dirty="0">
                <a:solidFill>
                  <a:schemeClr val="tx1"/>
                </a:solidFill>
              </a:rPr>
              <a:t>ბირთვული დიაგნოსტიკის სიმძლავრეები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dirty="0">
                <a:solidFill>
                  <a:schemeClr val="tx1"/>
                </a:solidFill>
              </a:rPr>
              <a:t>მაღალი სამედიცინო ტექნოლოგიების ცენტრი (თბილისი) </a:t>
            </a:r>
            <a:r>
              <a:rPr lang="en-US" dirty="0">
                <a:solidFill>
                  <a:schemeClr val="tx1"/>
                </a:solidFill>
              </a:rPr>
              <a:t>- SPECT gamma camera, a PET/CT scanner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dirty="0">
                <a:solidFill>
                  <a:schemeClr val="tx1"/>
                </a:solidFill>
              </a:rPr>
              <a:t>ავერსისი კლინიკა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ka-GE" dirty="0">
                <a:solidFill>
                  <a:schemeClr val="tx1"/>
                </a:solidFill>
              </a:rPr>
              <a:t>თბილისის</a:t>
            </a:r>
            <a:r>
              <a:rPr lang="en-US" dirty="0">
                <a:solidFill>
                  <a:schemeClr val="tx1"/>
                </a:solidFill>
              </a:rPr>
              <a:t>) - SPECT gamma camera</a:t>
            </a:r>
            <a:endParaRPr lang="ka-GE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dirty="0">
                <a:solidFill>
                  <a:schemeClr val="tx1"/>
                </a:solidFill>
              </a:rPr>
              <a:t>სხივური მედიცინის ცენტრი (თბილისი) - </a:t>
            </a:r>
            <a:r>
              <a:rPr lang="en-US" dirty="0">
                <a:solidFill>
                  <a:schemeClr val="tx1"/>
                </a:solidFill>
              </a:rPr>
              <a:t>SPECT gamma camera</a:t>
            </a:r>
            <a:endParaRPr lang="ka-GE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dirty="0">
                <a:solidFill>
                  <a:schemeClr val="tx1"/>
                </a:solidFill>
              </a:rPr>
              <a:t>კლინიკური მედიცინის სამეცნიერო-კვლევითი ინსტიტუტი (თბილისი) - </a:t>
            </a:r>
            <a:r>
              <a:rPr lang="en-US" dirty="0">
                <a:solidFill>
                  <a:schemeClr val="tx1"/>
                </a:solidFill>
              </a:rPr>
              <a:t>SPECT gamma camera, a PET/CT scanner</a:t>
            </a:r>
            <a:endParaRPr lang="ka-GE" dirty="0">
              <a:solidFill>
                <a:schemeClr val="tx1"/>
              </a:solidFill>
            </a:endParaRPr>
          </a:p>
          <a:p>
            <a:pPr lvl="1" algn="l"/>
            <a:endParaRPr lang="ka-GE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7155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ადამიანური რესურსი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>
                <a:solidFill>
                  <a:srgbClr val="FF0000"/>
                </a:solidFill>
              </a:rPr>
              <a:t>ქიმიოთერაპევტი</a:t>
            </a:r>
          </a:p>
          <a:p>
            <a:r>
              <a:rPr lang="ka-GE" dirty="0">
                <a:solidFill>
                  <a:srgbClr val="FF0000"/>
                </a:solidFill>
              </a:rPr>
              <a:t>ონკოქირურგი</a:t>
            </a:r>
          </a:p>
          <a:p>
            <a:r>
              <a:rPr lang="ka-GE" dirty="0"/>
              <a:t>21 რადიაციული ონკოლოგი </a:t>
            </a:r>
          </a:p>
          <a:p>
            <a:r>
              <a:rPr lang="ka-GE" dirty="0"/>
              <a:t>6 ბირთვული მედიცინის ექიმი</a:t>
            </a:r>
          </a:p>
          <a:p>
            <a:r>
              <a:rPr lang="ka-GE" dirty="0"/>
              <a:t>18 სამედიცინო ფიზიკოსი</a:t>
            </a:r>
          </a:p>
          <a:p>
            <a:r>
              <a:rPr lang="ka-GE" dirty="0"/>
              <a:t>40 რადიაციული ტექნოლოგი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1347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ka-GE" sz="4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ka-GE" sz="4000" dirty="0">
                <a:solidFill>
                  <a:schemeClr val="accent5">
                    <a:lumMod val="75000"/>
                  </a:schemeClr>
                </a:solidFill>
              </a:rPr>
              <a:t>მადლობა ყურადღებისთვის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ka-GE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ka-GE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9" y="5418698"/>
            <a:ext cx="4303433" cy="11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9821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050" y="1268760"/>
            <a:ext cx="8231414" cy="4979858"/>
          </a:xfrm>
        </p:spPr>
        <p:txBody>
          <a:bodyPr>
            <a:normAutofit/>
          </a:bodyPr>
          <a:lstStyle/>
          <a:p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52" y="1268760"/>
            <a:ext cx="823141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8185" y="107069"/>
            <a:ext cx="10457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400" dirty="0"/>
              <a:t>არაგადამდები ავადმყოფობებით გარდაცვალების სტრუქტურა</a:t>
            </a:r>
          </a:p>
          <a:p>
            <a:pPr algn="ctr"/>
            <a:r>
              <a:rPr lang="ka-GE" sz="2400" dirty="0"/>
              <a:t> </a:t>
            </a:r>
            <a:r>
              <a:rPr lang="ka-GE" sz="2400" b="1" dirty="0"/>
              <a:t>(</a:t>
            </a:r>
            <a:r>
              <a:rPr lang="ka-GE" sz="2400" dirty="0"/>
              <a:t>ჯანმო</a:t>
            </a:r>
            <a:r>
              <a:rPr lang="ka-GE" sz="2400" b="1" dirty="0"/>
              <a:t>-</a:t>
            </a:r>
            <a:r>
              <a:rPr lang="ka-GE" sz="2400" dirty="0"/>
              <a:t>ს შეფასება</a:t>
            </a:r>
            <a:r>
              <a:rPr lang="ka-GE" sz="2400" b="1" dirty="0"/>
              <a:t>, 2014) </a:t>
            </a:r>
            <a:endParaRPr lang="en-US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1052" y="6277962"/>
            <a:ext cx="6719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/>
              <a:t>წყარო</a:t>
            </a:r>
            <a:r>
              <a:rPr lang="ka-GE" i="1" dirty="0"/>
              <a:t>: </a:t>
            </a:r>
            <a:r>
              <a:rPr lang="ka-GE" dirty="0"/>
              <a:t>ჯანმრთელობის მსოფლიო ორგანიზაცია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93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84371-5123-764D-89B5-A82C353E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200" dirty="0"/>
              <a:t>სიცოცხლის დაკარგული წლების </a:t>
            </a:r>
            <a:r>
              <a:rPr lang="ka-GE" sz="3200" b="1" dirty="0"/>
              <a:t>10 </a:t>
            </a:r>
            <a:r>
              <a:rPr lang="ka-GE" sz="3200" dirty="0"/>
              <a:t>ძირითადი მიზეზი და ცვლილების </a:t>
            </a:r>
            <a:r>
              <a:rPr lang="ka-GE" sz="3200" b="1" dirty="0"/>
              <a:t>%, 2007 </a:t>
            </a:r>
            <a:r>
              <a:rPr lang="ka-GE" sz="3200" dirty="0"/>
              <a:t>და </a:t>
            </a:r>
            <a:r>
              <a:rPr lang="ka-GE" sz="3200" b="1" dirty="0"/>
              <a:t>2017, </a:t>
            </a:r>
            <a:r>
              <a:rPr lang="ka-GE" sz="3200" dirty="0"/>
              <a:t>საქართველო </a:t>
            </a:r>
            <a:br>
              <a:rPr lang="ka-GE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43D3E-BE69-4841-8C49-1EE4ADFB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238" y="1600203"/>
            <a:ext cx="109728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5BB9E-4AE0-514E-A867-BB8828BDA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80" y="1238608"/>
            <a:ext cx="10782468" cy="4538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9CD261-5643-D145-A17E-4D71DC7BC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80" y="5758416"/>
            <a:ext cx="7279598" cy="11006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41C632-511E-BF41-BE69-FE12B919EEC7}"/>
              </a:ext>
            </a:extLst>
          </p:cNvPr>
          <p:cNvSpPr/>
          <p:nvPr/>
        </p:nvSpPr>
        <p:spPr>
          <a:xfrm>
            <a:off x="8049478" y="5777429"/>
            <a:ext cx="3502870" cy="1081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BA944F-7012-B541-9576-7641E39B7A24}"/>
              </a:ext>
            </a:extLst>
          </p:cNvPr>
          <p:cNvCxnSpPr>
            <a:cxnSpLocks/>
          </p:cNvCxnSpPr>
          <p:nvPr/>
        </p:nvCxnSpPr>
        <p:spPr>
          <a:xfrm>
            <a:off x="399245" y="2395470"/>
            <a:ext cx="2550017" cy="72121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F32D44D-0A4F-4646-A849-13F74FA19AC4}"/>
              </a:ext>
            </a:extLst>
          </p:cNvPr>
          <p:cNvSpPr/>
          <p:nvPr/>
        </p:nvSpPr>
        <p:spPr>
          <a:xfrm>
            <a:off x="9400645" y="6237106"/>
            <a:ext cx="1446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www.ncdc.ge</a:t>
            </a:r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2769600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46313" y="1916833"/>
            <a:ext cx="7772400" cy="38521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351584" y="188641"/>
            <a:ext cx="7772400" cy="1152128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>
                <a:solidFill>
                  <a:schemeClr val="tx1"/>
                </a:solidFill>
              </a:rPr>
              <a:t>ავთვისებიანი ახალწარმონაქმნების ინციდენტობა </a:t>
            </a:r>
            <a:endParaRPr lang="en-US" sz="28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7831009"/>
              </p:ext>
            </p:extLst>
          </p:nvPr>
        </p:nvGraphicFramePr>
        <p:xfrm>
          <a:off x="746974" y="1520503"/>
          <a:ext cx="10071279" cy="4481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3283890-8012-E446-96EE-D211FD372919}"/>
              </a:ext>
            </a:extLst>
          </p:cNvPr>
          <p:cNvSpPr/>
          <p:nvPr/>
        </p:nvSpPr>
        <p:spPr>
          <a:xfrm>
            <a:off x="9619586" y="6397884"/>
            <a:ext cx="1926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/>
              <a:t>www.euro.who.int</a:t>
            </a:r>
            <a:endParaRPr lang="ru-RU" alt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41BAC9F-F14D-D447-859E-97F5398D52F6}"/>
              </a:ext>
            </a:extLst>
          </p:cNvPr>
          <p:cNvCxnSpPr/>
          <p:nvPr/>
        </p:nvCxnSpPr>
        <p:spPr>
          <a:xfrm flipH="1">
            <a:off x="9427335" y="2446986"/>
            <a:ext cx="1249251" cy="9916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CDE262F-8878-2B45-AFE3-2D417F614CA0}"/>
              </a:ext>
            </a:extLst>
          </p:cNvPr>
          <p:cNvSpPr txBox="1"/>
          <p:nvPr/>
        </p:nvSpPr>
        <p:spPr>
          <a:xfrm>
            <a:off x="9858252" y="1455168"/>
            <a:ext cx="1920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/>
              <a:t>კიბოს პოპულაციის რეესტრი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372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351584" y="188641"/>
            <a:ext cx="7772400" cy="1152128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>
                <a:solidFill>
                  <a:schemeClr val="tx1"/>
                </a:solidFill>
              </a:rPr>
              <a:t>ახალი შემთხვევების განაწილება  დაავადების სტადიის  მიხედვით</a:t>
            </a:r>
            <a:endParaRPr lang="en-US" sz="28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00645" y="6237106"/>
            <a:ext cx="1446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www.ncdc.ge</a:t>
            </a:r>
            <a:endParaRPr lang="ru-RU" alt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94213401"/>
              </p:ext>
            </p:extLst>
          </p:nvPr>
        </p:nvGraphicFramePr>
        <p:xfrm>
          <a:off x="2351584" y="1610656"/>
          <a:ext cx="785539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34607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4702B-1B0A-6745-85CA-05C27090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194" y="367757"/>
            <a:ext cx="9813701" cy="1143000"/>
          </a:xfrm>
        </p:spPr>
        <p:txBody>
          <a:bodyPr>
            <a:noAutofit/>
          </a:bodyPr>
          <a:lstStyle/>
          <a:p>
            <a:r>
              <a:rPr lang="ka-GE" sz="3200" b="1" dirty="0">
                <a:effectLst>
                  <a:outerShdw blurRad="50800" dist="50800" dir="5400000" sx="0" sy="0" algn="ctr">
                    <a:schemeClr val="tx1"/>
                  </a:outerShdw>
                </a:effectLst>
              </a:rPr>
              <a:t>ჯანსაღი ცხოვრებისა და კეთილდღეობის უზრუნველყოფა ყველა ასაკის ადამიანისათვის (მიზანი 3)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FF407-41B6-7143-BF77-902261275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700" y="5130800"/>
            <a:ext cx="2527300" cy="172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8C0B94-FE38-954A-8A7D-99CDA7783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4958" cy="11466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1925620-6137-3A40-80BE-E352BAA0C6A6}"/>
              </a:ext>
            </a:extLst>
          </p:cNvPr>
          <p:cNvSpPr txBox="1">
            <a:spLocks/>
          </p:cNvSpPr>
          <p:nvPr/>
        </p:nvSpPr>
        <p:spPr>
          <a:xfrm>
            <a:off x="495794" y="1943016"/>
            <a:ext cx="11535888" cy="660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ka-GE" sz="2400" dirty="0">
                <a:solidFill>
                  <a:srgbClr val="C00000"/>
                </a:solidFill>
              </a:rPr>
              <a:t>საქართველოსთვის მისადაგებული ინდიკატორი </a:t>
            </a:r>
            <a:r>
              <a:rPr lang="en-US" sz="2400" dirty="0">
                <a:solidFill>
                  <a:srgbClr val="C00000"/>
                </a:solidFill>
              </a:rPr>
              <a:t> 2030 - </a:t>
            </a:r>
            <a:r>
              <a:rPr lang="ka-GE" sz="2400" dirty="0">
                <a:solidFill>
                  <a:srgbClr val="C00000"/>
                </a:solidFill>
              </a:rPr>
              <a:t>3.4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F9DBD3-E4C4-4549-AE45-87DAF115520D}"/>
              </a:ext>
            </a:extLst>
          </p:cNvPr>
          <p:cNvSpPr txBox="1">
            <a:spLocks/>
          </p:cNvSpPr>
          <p:nvPr/>
        </p:nvSpPr>
        <p:spPr>
          <a:xfrm>
            <a:off x="315177" y="2711377"/>
            <a:ext cx="11535887" cy="1320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2400" dirty="0"/>
              <a:t>3.4 2030 წლისთვის გულსისხლძარღვთა დაავადებასთან, </a:t>
            </a:r>
            <a:r>
              <a:rPr lang="ka-GE" sz="2400" dirty="0">
                <a:solidFill>
                  <a:srgbClr val="C00000"/>
                </a:solidFill>
              </a:rPr>
              <a:t>კიბოსთან</a:t>
            </a:r>
            <a:r>
              <a:rPr lang="ka-GE" sz="2400" dirty="0"/>
              <a:t>, დიაბეტთან და ფილტვების ქრონიკულ ობსტრუქციულ დაავადებასთან დაკავშირებული სიკვდილიანობის ერთი მესამედით შემცირდება </a:t>
            </a:r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26D58AB-9A3E-0C47-A001-1EF42B146B96}"/>
              </a:ext>
            </a:extLst>
          </p:cNvPr>
          <p:cNvSpPr txBox="1">
            <a:spLocks/>
          </p:cNvSpPr>
          <p:nvPr/>
        </p:nvSpPr>
        <p:spPr>
          <a:xfrm>
            <a:off x="495794" y="4470047"/>
            <a:ext cx="11535888" cy="660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ka-GE" sz="2400" dirty="0">
                <a:solidFill>
                  <a:srgbClr val="C00000"/>
                </a:solidFill>
              </a:rPr>
              <a:t>არსებული მდგომარეობა, 2017 -   175,6 - ასიათას მოსახლეზე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0363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555"/>
            <a:ext cx="10515600" cy="745219"/>
          </a:xfrm>
        </p:spPr>
        <p:txBody>
          <a:bodyPr>
            <a:normAutofit/>
          </a:bodyPr>
          <a:lstStyle/>
          <a:p>
            <a:r>
              <a:rPr lang="ka-GE" sz="3600" dirty="0"/>
              <a:t>მკურნალობა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73" y="1018184"/>
            <a:ext cx="10732882" cy="3673793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2013 </a:t>
            </a:r>
            <a:r>
              <a:rPr lang="ka-GE" sz="2400" dirty="0"/>
              <a:t>წ.  - </a:t>
            </a:r>
            <a:r>
              <a:rPr lang="en-US" sz="2400" dirty="0" err="1"/>
              <a:t>საყოველთაო</a:t>
            </a:r>
            <a:r>
              <a:rPr lang="en-US" sz="2400" dirty="0"/>
              <a:t> </a:t>
            </a:r>
            <a:r>
              <a:rPr lang="en-US" sz="2400" dirty="0" err="1"/>
              <a:t>ჯანდაცვის</a:t>
            </a:r>
            <a:r>
              <a:rPr lang="en-US" sz="2400" dirty="0"/>
              <a:t> </a:t>
            </a:r>
            <a:r>
              <a:rPr lang="en-US" sz="2400" dirty="0" err="1"/>
              <a:t>პროგრამა</a:t>
            </a:r>
            <a:endParaRPr lang="ka-GE" sz="2400" dirty="0"/>
          </a:p>
          <a:p>
            <a:pPr lvl="1"/>
            <a:r>
              <a:rPr lang="en-US" sz="2400" dirty="0" err="1">
                <a:solidFill>
                  <a:srgbClr val="C00000"/>
                </a:solidFill>
              </a:rPr>
              <a:t>გეგმიურ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ამბულატორიულ</a:t>
            </a:r>
            <a:r>
              <a:rPr lang="ka-GE" sz="2400" dirty="0">
                <a:solidFill>
                  <a:srgbClr val="C00000"/>
                </a:solidFill>
              </a:rPr>
              <a:t>ი მომსახურება </a:t>
            </a:r>
          </a:p>
          <a:p>
            <a:pPr lvl="1"/>
            <a:r>
              <a:rPr lang="en-US" sz="2400" dirty="0" err="1">
                <a:solidFill>
                  <a:srgbClr val="C00000"/>
                </a:solidFill>
              </a:rPr>
              <a:t>გადაუდებელ</a:t>
            </a:r>
            <a:r>
              <a:rPr lang="ka-GE" sz="2400" dirty="0">
                <a:solidFill>
                  <a:srgbClr val="C00000"/>
                </a:solidFill>
              </a:rPr>
              <a:t>ი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ამბულატორიულ</a:t>
            </a:r>
            <a:r>
              <a:rPr lang="ka-GE" sz="2400" dirty="0">
                <a:solidFill>
                  <a:srgbClr val="C00000"/>
                </a:solidFill>
              </a:rPr>
              <a:t>ი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და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სტაციონარულ</a:t>
            </a:r>
            <a:r>
              <a:rPr lang="ka-GE" sz="2400" dirty="0">
                <a:solidFill>
                  <a:srgbClr val="C00000"/>
                </a:solidFill>
              </a:rPr>
              <a:t>ი სერვისები</a:t>
            </a:r>
          </a:p>
          <a:p>
            <a:pPr lvl="1"/>
            <a:r>
              <a:rPr lang="en-US" sz="2400" dirty="0" err="1">
                <a:solidFill>
                  <a:srgbClr val="C00000"/>
                </a:solidFill>
              </a:rPr>
              <a:t>გეგმიურ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ქირურგიულ</a:t>
            </a:r>
            <a:r>
              <a:rPr lang="ka-GE" sz="2400" dirty="0">
                <a:solidFill>
                  <a:srgbClr val="C00000"/>
                </a:solidFill>
              </a:rPr>
              <a:t>ი ოპერაციები</a:t>
            </a:r>
          </a:p>
          <a:p>
            <a:pPr lvl="1"/>
            <a:r>
              <a:rPr lang="en-US" sz="2400" dirty="0" err="1">
                <a:solidFill>
                  <a:srgbClr val="C00000"/>
                </a:solidFill>
              </a:rPr>
              <a:t>ქიმიო</a:t>
            </a:r>
            <a:r>
              <a:rPr lang="en-US" sz="2400" dirty="0">
                <a:solidFill>
                  <a:srgbClr val="C00000"/>
                </a:solidFill>
              </a:rPr>
              <a:t>-, </a:t>
            </a:r>
            <a:r>
              <a:rPr lang="en-US" sz="2400" dirty="0" err="1">
                <a:solidFill>
                  <a:srgbClr val="C00000"/>
                </a:solidFill>
              </a:rPr>
              <a:t>ჰორმონო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და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სხივურ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თერაპია</a:t>
            </a:r>
            <a:endParaRPr lang="ka-GE" sz="2400" dirty="0">
              <a:solidFill>
                <a:srgbClr val="C00000"/>
              </a:solidFill>
            </a:endParaRPr>
          </a:p>
          <a:p>
            <a:pPr lvl="1"/>
            <a:r>
              <a:rPr lang="en-US" sz="2400" dirty="0" err="1"/>
              <a:t>მშობიარობასა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საკეისრო</a:t>
            </a:r>
            <a:r>
              <a:rPr lang="en-US" sz="2400" dirty="0"/>
              <a:t> </a:t>
            </a:r>
            <a:r>
              <a:rPr lang="en-US" sz="2400" dirty="0" err="1"/>
              <a:t>კვეთა</a:t>
            </a:r>
            <a:endParaRPr lang="ka-GE" sz="2400" dirty="0"/>
          </a:p>
          <a:p>
            <a:r>
              <a:rPr lang="ka-GE" sz="2400" dirty="0"/>
              <a:t>2016 </a:t>
            </a:r>
            <a:r>
              <a:rPr lang="en-US" sz="2400" dirty="0" err="1"/>
              <a:t>წ</a:t>
            </a:r>
            <a:r>
              <a:rPr lang="ka-GE" sz="2400" dirty="0"/>
              <a:t> - </a:t>
            </a:r>
            <a:r>
              <a:rPr lang="en-US" sz="2400" dirty="0" err="1"/>
              <a:t>ადრეული</a:t>
            </a:r>
            <a:r>
              <a:rPr lang="en-US" sz="2400" dirty="0"/>
              <a:t> </a:t>
            </a:r>
            <a:r>
              <a:rPr lang="en-US" sz="2400" dirty="0" err="1"/>
              <a:t>ძუძუს</a:t>
            </a:r>
            <a:r>
              <a:rPr lang="en-US" sz="2400" dirty="0"/>
              <a:t> </a:t>
            </a:r>
            <a:r>
              <a:rPr lang="en-US" sz="2400" dirty="0" err="1"/>
              <a:t>აგრესიული</a:t>
            </a:r>
            <a:r>
              <a:rPr lang="en-US" sz="2400" dirty="0"/>
              <a:t> HER-2 </a:t>
            </a:r>
            <a:r>
              <a:rPr lang="en-US" sz="2400" dirty="0" err="1"/>
              <a:t>რეცეპტორდადებითი</a:t>
            </a:r>
            <a:r>
              <a:rPr lang="en-US" sz="2400" dirty="0"/>
              <a:t> </a:t>
            </a:r>
            <a:r>
              <a:rPr lang="en-US" sz="2400" dirty="0" err="1"/>
              <a:t>კიბოს</a:t>
            </a:r>
            <a:r>
              <a:rPr lang="en-US" sz="2400" dirty="0"/>
              <a:t> </a:t>
            </a:r>
            <a:r>
              <a:rPr lang="en-US" sz="2400" dirty="0" err="1"/>
              <a:t>დიაგნოზის</a:t>
            </a:r>
            <a:r>
              <a:rPr lang="en-US" sz="2400" dirty="0"/>
              <a:t> </a:t>
            </a:r>
            <a:r>
              <a:rPr lang="en-US" sz="2400" dirty="0" err="1"/>
              <a:t>მქონე</a:t>
            </a:r>
            <a:r>
              <a:rPr lang="en-US" sz="2400" dirty="0"/>
              <a:t> </a:t>
            </a:r>
            <a:r>
              <a:rPr lang="en-US" sz="2400" dirty="0" err="1"/>
              <a:t>პირები</a:t>
            </a:r>
            <a:r>
              <a:rPr lang="ka-GE" sz="2400" dirty="0"/>
              <a:t>სთვის -</a:t>
            </a:r>
            <a:r>
              <a:rPr lang="en-US" sz="2400" dirty="0"/>
              <a:t>  </a:t>
            </a:r>
            <a:r>
              <a:rPr lang="en-US" sz="2400" dirty="0" err="1"/>
              <a:t>მედიკამენტ</a:t>
            </a:r>
            <a:r>
              <a:rPr lang="ka-GE" sz="2400" dirty="0"/>
              <a:t>ი</a:t>
            </a:r>
            <a:r>
              <a:rPr lang="en-US" sz="2400" dirty="0"/>
              <a:t> </a:t>
            </a:r>
            <a:r>
              <a:rPr lang="en-US" sz="2400" dirty="0" err="1"/>
              <a:t>ტრასტუზუმაბი</a:t>
            </a:r>
            <a:r>
              <a:rPr lang="en-US" sz="2400" dirty="0"/>
              <a:t> (</a:t>
            </a:r>
            <a:r>
              <a:rPr lang="en-US" sz="2400" dirty="0" err="1"/>
              <a:t>ჰერცეპტინი</a:t>
            </a:r>
            <a:r>
              <a:rPr lang="en-US" sz="2400" dirty="0"/>
              <a:t>)</a:t>
            </a:r>
            <a:endParaRPr lang="ka-GE" sz="2400" dirty="0"/>
          </a:p>
          <a:p>
            <a:r>
              <a:rPr lang="ka-GE" sz="2400" dirty="0"/>
              <a:t>2017 წ. - </a:t>
            </a:r>
            <a:r>
              <a:rPr lang="en-US" sz="2400" dirty="0" err="1"/>
              <a:t>ქრონიკული</a:t>
            </a:r>
            <a:r>
              <a:rPr lang="en-US" sz="2400" dirty="0"/>
              <a:t> </a:t>
            </a:r>
            <a:r>
              <a:rPr lang="en-US" sz="2400" dirty="0" err="1"/>
              <a:t>დაავადებების</a:t>
            </a:r>
            <a:r>
              <a:rPr lang="en-US" sz="2400" dirty="0"/>
              <a:t> </a:t>
            </a:r>
            <a:r>
              <a:rPr lang="en-US" sz="2400" dirty="0" err="1"/>
              <a:t>სამკურნალო</a:t>
            </a:r>
            <a:r>
              <a:rPr lang="en-US" sz="2400" dirty="0"/>
              <a:t> </a:t>
            </a:r>
            <a:r>
              <a:rPr lang="en-US" sz="2400" dirty="0" err="1"/>
              <a:t>მედიკამენტებით</a:t>
            </a:r>
            <a:r>
              <a:rPr lang="en-US" sz="2400" dirty="0"/>
              <a:t> </a:t>
            </a:r>
            <a:r>
              <a:rPr lang="en-US" sz="2400" dirty="0" err="1"/>
              <a:t>უზრუნველყოფის</a:t>
            </a:r>
            <a:r>
              <a:rPr lang="en-US" sz="2400" dirty="0"/>
              <a:t> </a:t>
            </a:r>
            <a:r>
              <a:rPr lang="en-US" sz="2400" dirty="0" err="1"/>
              <a:t>პროგრამა</a:t>
            </a:r>
            <a:endParaRPr lang="ka-GE" sz="2400" dirty="0"/>
          </a:p>
          <a:p>
            <a:pPr lvl="1"/>
            <a:r>
              <a:rPr lang="en-US" sz="2400" dirty="0" err="1"/>
              <a:t>გულ-სისხლძარღვთა</a:t>
            </a:r>
            <a:r>
              <a:rPr lang="en-US" sz="2400" dirty="0"/>
              <a:t> </a:t>
            </a:r>
            <a:r>
              <a:rPr lang="en-US" sz="2400" dirty="0" err="1"/>
              <a:t>ქრონიკული</a:t>
            </a:r>
            <a:r>
              <a:rPr lang="en-US" sz="2400" dirty="0"/>
              <a:t> </a:t>
            </a:r>
            <a:r>
              <a:rPr lang="en-US" sz="2400" dirty="0" err="1"/>
              <a:t>დაავადებების</a:t>
            </a:r>
            <a:r>
              <a:rPr lang="ka-GE" sz="2400" dirty="0"/>
              <a:t>, </a:t>
            </a:r>
            <a:r>
              <a:rPr lang="en-US" sz="2400" dirty="0" err="1"/>
              <a:t>ფილტვის</a:t>
            </a:r>
            <a:r>
              <a:rPr lang="en-US" sz="2400" dirty="0"/>
              <a:t> </a:t>
            </a:r>
            <a:r>
              <a:rPr lang="en-US" sz="2400" dirty="0" err="1"/>
              <a:t>ქრონიკულ</a:t>
            </a:r>
            <a:r>
              <a:rPr lang="en-US" sz="2400" dirty="0"/>
              <a:t> </a:t>
            </a:r>
            <a:r>
              <a:rPr lang="en-US" sz="2400" dirty="0" err="1"/>
              <a:t>დაავადებათა</a:t>
            </a:r>
            <a:r>
              <a:rPr lang="en-US" sz="2400" dirty="0"/>
              <a:t>; </a:t>
            </a:r>
            <a:r>
              <a:rPr lang="en-US" sz="2400" dirty="0" err="1"/>
              <a:t>ფარისებრი</a:t>
            </a:r>
            <a:r>
              <a:rPr lang="en-US" sz="2400" dirty="0"/>
              <a:t> </a:t>
            </a:r>
            <a:r>
              <a:rPr lang="en-US" sz="2400" dirty="0" err="1"/>
              <a:t>ჯირკვლის</a:t>
            </a:r>
            <a:r>
              <a:rPr lang="en-US" sz="2400" dirty="0"/>
              <a:t> </a:t>
            </a:r>
            <a:r>
              <a:rPr lang="en-US" sz="2400" dirty="0" err="1"/>
              <a:t>დაავადებათა</a:t>
            </a:r>
            <a:r>
              <a:rPr lang="en-US" sz="2400" dirty="0"/>
              <a:t> </a:t>
            </a:r>
            <a:r>
              <a:rPr lang="ka-GE" sz="2400" dirty="0"/>
              <a:t>და </a:t>
            </a:r>
            <a:r>
              <a:rPr lang="en-US" sz="2400" dirty="0" err="1"/>
              <a:t>დიაბეტის</a:t>
            </a:r>
            <a:r>
              <a:rPr lang="en-US" sz="2400" dirty="0"/>
              <a:t> (</a:t>
            </a:r>
            <a:r>
              <a:rPr lang="en-US" sz="2400" dirty="0" err="1"/>
              <a:t>ტიპი</a:t>
            </a:r>
            <a:r>
              <a:rPr lang="en-US" sz="2400" dirty="0"/>
              <a:t> 2) </a:t>
            </a:r>
            <a:r>
              <a:rPr lang="en-US" sz="2400" dirty="0" err="1"/>
              <a:t>სამკურნალო</a:t>
            </a:r>
            <a:r>
              <a:rPr lang="en-US" sz="2400" dirty="0"/>
              <a:t> </a:t>
            </a:r>
            <a:r>
              <a:rPr lang="en-US" sz="2400" dirty="0" err="1"/>
              <a:t>ფარმაცევტული</a:t>
            </a:r>
            <a:r>
              <a:rPr lang="en-US" sz="2400" dirty="0"/>
              <a:t> </a:t>
            </a:r>
            <a:r>
              <a:rPr lang="en-US" sz="2400" dirty="0" err="1"/>
              <a:t>პროდუქტი</a:t>
            </a:r>
            <a:r>
              <a:rPr lang="ka-GE" sz="2400" dirty="0"/>
              <a:t>თ უზრუნველყოფა</a:t>
            </a:r>
            <a:endParaRPr lang="en-US" sz="2400" dirty="0"/>
          </a:p>
          <a:p>
            <a:endParaRPr lang="ka-GE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4109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D5EB-CD53-9B45-B57A-DE5756E7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საყოველთაო ჯანდაცვის პროგრამის ფარგლებში დაფიქსირებული შემთხვევები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B3259-FBA3-F740-AAE5-4B66F1144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D47905D-994B-8946-8510-D1069F37E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09390"/>
              </p:ext>
            </p:extLst>
          </p:nvPr>
        </p:nvGraphicFramePr>
        <p:xfrm>
          <a:off x="1172786" y="1756236"/>
          <a:ext cx="9181828" cy="421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355273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CCCC-9536-D340-B013-BC85DD762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7364"/>
            <a:ext cx="10972800" cy="1143000"/>
          </a:xfrm>
        </p:spPr>
        <p:txBody>
          <a:bodyPr/>
          <a:lstStyle/>
          <a:p>
            <a:r>
              <a:rPr lang="ka-GE" dirty="0"/>
              <a:t>მკურნალობა და მართვა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7393F-CBB0-8643-9686-BA9EF3F82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78985"/>
            <a:ext cx="10972800" cy="4525963"/>
          </a:xfrm>
        </p:spPr>
        <p:txBody>
          <a:bodyPr>
            <a:noAutofit/>
          </a:bodyPr>
          <a:lstStyle/>
          <a:p>
            <a:pPr marL="57150" indent="0">
              <a:buNone/>
            </a:pPr>
            <a:endParaRPr lang="ka-GE" sz="2400" dirty="0"/>
          </a:p>
          <a:p>
            <a:r>
              <a:rPr lang="en-US" sz="2400" dirty="0" err="1"/>
              <a:t>ბავშვთა</a:t>
            </a:r>
            <a:r>
              <a:rPr lang="en-US" sz="2400" dirty="0"/>
              <a:t> </a:t>
            </a:r>
            <a:r>
              <a:rPr lang="en-US" sz="2400" dirty="0" err="1"/>
              <a:t>ონკოჰემატოლოგიური</a:t>
            </a:r>
            <a:r>
              <a:rPr lang="en-US" sz="2400" dirty="0"/>
              <a:t> </a:t>
            </a:r>
            <a:r>
              <a:rPr lang="en-US" sz="2400" dirty="0" err="1"/>
              <a:t>მომსახურება</a:t>
            </a:r>
            <a:r>
              <a:rPr lang="ka-GE" sz="2400" dirty="0"/>
              <a:t> </a:t>
            </a:r>
          </a:p>
          <a:p>
            <a:pPr lvl="1"/>
            <a:r>
              <a:rPr lang="en-US" sz="2400" dirty="0"/>
              <a:t>18 </a:t>
            </a:r>
            <a:r>
              <a:rPr lang="en-US" sz="2400" dirty="0" err="1"/>
              <a:t>წლამდე</a:t>
            </a:r>
            <a:r>
              <a:rPr lang="en-US" sz="2400" dirty="0"/>
              <a:t> </a:t>
            </a:r>
            <a:r>
              <a:rPr lang="en-US" sz="2400" dirty="0" err="1"/>
              <a:t>ასაკის</a:t>
            </a:r>
            <a:r>
              <a:rPr lang="en-US" sz="2400" dirty="0"/>
              <a:t> </a:t>
            </a:r>
            <a:r>
              <a:rPr lang="en-US" sz="2400" dirty="0" err="1"/>
              <a:t>ბავშვთა</a:t>
            </a:r>
            <a:r>
              <a:rPr lang="en-US" sz="2400" dirty="0"/>
              <a:t> </a:t>
            </a:r>
            <a:r>
              <a:rPr lang="en-US" sz="2400" dirty="0" err="1"/>
              <a:t>ამბულატორიულ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სტაციონარულ</a:t>
            </a:r>
            <a:r>
              <a:rPr lang="en-US" sz="2400" dirty="0"/>
              <a:t> </a:t>
            </a:r>
            <a:r>
              <a:rPr lang="en-US" sz="2400" dirty="0" err="1"/>
              <a:t>მკურნალობა</a:t>
            </a:r>
            <a:r>
              <a:rPr lang="en-US" sz="2400" dirty="0"/>
              <a:t> </a:t>
            </a:r>
            <a:endParaRPr lang="ka-GE" sz="2400" dirty="0"/>
          </a:p>
          <a:p>
            <a:r>
              <a:rPr lang="en-US" sz="2400" dirty="0" err="1"/>
              <a:t>ინკურაბელურ</a:t>
            </a:r>
            <a:r>
              <a:rPr lang="en-US" sz="2400" dirty="0"/>
              <a:t> </a:t>
            </a:r>
            <a:r>
              <a:rPr lang="en-US" sz="2400" dirty="0" err="1"/>
              <a:t>პაციენტთა</a:t>
            </a:r>
            <a:r>
              <a:rPr lang="en-US" sz="2400" dirty="0"/>
              <a:t> </a:t>
            </a:r>
            <a:r>
              <a:rPr lang="en-US" sz="2400" dirty="0" err="1"/>
              <a:t>პალიატიური</a:t>
            </a:r>
            <a:r>
              <a:rPr lang="en-US" sz="2400" dirty="0"/>
              <a:t> </a:t>
            </a:r>
            <a:r>
              <a:rPr lang="en-US" sz="2400" dirty="0" err="1"/>
              <a:t>მზრუნველობა</a:t>
            </a:r>
            <a:endParaRPr lang="ka-GE" sz="2400" dirty="0"/>
          </a:p>
          <a:p>
            <a:pPr lvl="1"/>
            <a:r>
              <a:rPr lang="en-US" sz="2400" dirty="0" err="1"/>
              <a:t>ინკურაბელურ</a:t>
            </a:r>
            <a:r>
              <a:rPr lang="en-US" sz="2400" dirty="0"/>
              <a:t> </a:t>
            </a:r>
            <a:r>
              <a:rPr lang="en-US" sz="2400" dirty="0" err="1"/>
              <a:t>პაციენტთა</a:t>
            </a:r>
            <a:r>
              <a:rPr lang="en-US" sz="2400" dirty="0"/>
              <a:t> </a:t>
            </a:r>
            <a:r>
              <a:rPr lang="en-US" sz="2400" dirty="0" err="1"/>
              <a:t>ამბულატორიული</a:t>
            </a:r>
            <a:r>
              <a:rPr lang="en-US" sz="2400" dirty="0"/>
              <a:t> </a:t>
            </a:r>
            <a:r>
              <a:rPr lang="en-US" sz="2400" dirty="0" err="1"/>
              <a:t>პალიატიური</a:t>
            </a:r>
            <a:r>
              <a:rPr lang="en-US" sz="2400" dirty="0"/>
              <a:t> </a:t>
            </a:r>
            <a:r>
              <a:rPr lang="en-US" sz="2400" dirty="0" err="1"/>
              <a:t>მზრუნველობა</a:t>
            </a:r>
            <a:endParaRPr lang="ka-GE" sz="2400" dirty="0"/>
          </a:p>
          <a:p>
            <a:pPr lvl="1"/>
            <a:r>
              <a:rPr lang="en-US" sz="2400" dirty="0" err="1"/>
              <a:t>ინკურაბელურ</a:t>
            </a:r>
            <a:r>
              <a:rPr lang="en-US" sz="2400" dirty="0"/>
              <a:t> </a:t>
            </a:r>
            <a:r>
              <a:rPr lang="en-US" sz="2400" dirty="0" err="1"/>
              <a:t>პაციენტთა</a:t>
            </a:r>
            <a:r>
              <a:rPr lang="en-US" sz="2400" dirty="0"/>
              <a:t> </a:t>
            </a:r>
            <a:r>
              <a:rPr lang="en-US" sz="2400" dirty="0" err="1"/>
              <a:t>სტაციონარული-პალიატიური</a:t>
            </a:r>
            <a:r>
              <a:rPr lang="en-US" sz="2400" dirty="0"/>
              <a:t> </a:t>
            </a:r>
            <a:r>
              <a:rPr lang="en-US" sz="2400" dirty="0" err="1"/>
              <a:t>მზრუნველობა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სიმპტომური</a:t>
            </a:r>
            <a:r>
              <a:rPr lang="en-US" sz="2400" dirty="0"/>
              <a:t> </a:t>
            </a:r>
            <a:r>
              <a:rPr lang="en-US" sz="2400" dirty="0" err="1"/>
              <a:t>მკურნალობა</a:t>
            </a:r>
            <a:endParaRPr lang="ka-GE" sz="2400" dirty="0"/>
          </a:p>
          <a:p>
            <a:pPr lvl="1"/>
            <a:r>
              <a:rPr lang="en-US" sz="2400" dirty="0" err="1"/>
              <a:t>ინკურაბელურ</a:t>
            </a:r>
            <a:r>
              <a:rPr lang="en-US" sz="2400" dirty="0"/>
              <a:t> </a:t>
            </a:r>
            <a:r>
              <a:rPr lang="en-US" sz="2400" dirty="0" err="1"/>
              <a:t>პაციენტთა</a:t>
            </a:r>
            <a:r>
              <a:rPr lang="en-US" sz="2400" dirty="0"/>
              <a:t> </a:t>
            </a:r>
            <a:r>
              <a:rPr lang="en-US" sz="2400" dirty="0" err="1"/>
              <a:t>მედიკამენტებით</a:t>
            </a:r>
            <a:r>
              <a:rPr lang="en-US" sz="2400" dirty="0"/>
              <a:t> </a:t>
            </a:r>
            <a:r>
              <a:rPr lang="en-US" sz="2400" dirty="0" err="1"/>
              <a:t>უზრუნველყოფა</a:t>
            </a:r>
            <a:endParaRPr lang="ka-GE" sz="2400" dirty="0"/>
          </a:p>
          <a:p>
            <a:r>
              <a:rPr lang="ka-GE" sz="2400" dirty="0"/>
              <a:t>სოფლის ექიმი/საყოველთაო ჯანდაცვის გეგმიური ამბულატორია</a:t>
            </a:r>
          </a:p>
          <a:p>
            <a:pPr lvl="1"/>
            <a:r>
              <a:rPr lang="ka-GE" sz="2400" dirty="0"/>
              <a:t> </a:t>
            </a:r>
            <a:r>
              <a:rPr lang="en-US" sz="2400" dirty="0" err="1"/>
              <a:t>ქრონიკული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მწვავე</a:t>
            </a:r>
            <a:r>
              <a:rPr lang="en-US" sz="2400" dirty="0"/>
              <a:t> </a:t>
            </a:r>
            <a:r>
              <a:rPr lang="en-US" sz="2400" dirty="0" err="1"/>
              <a:t>დაავადებების</a:t>
            </a:r>
            <a:r>
              <a:rPr lang="ka-GE" sz="2400" dirty="0"/>
              <a:t> </a:t>
            </a:r>
            <a:r>
              <a:rPr lang="en-US" sz="2400" dirty="0" err="1"/>
              <a:t>დიაგნოსტიკა</a:t>
            </a:r>
            <a:r>
              <a:rPr lang="ka-GE" sz="2400" dirty="0"/>
              <a:t> და </a:t>
            </a:r>
            <a:r>
              <a:rPr lang="en-US" sz="2400" dirty="0" err="1"/>
              <a:t>მართვა</a:t>
            </a:r>
            <a:endParaRPr lang="ka-GE" sz="2400" dirty="0"/>
          </a:p>
          <a:p>
            <a:r>
              <a:rPr lang="ka-GE" sz="2400" dirty="0"/>
              <a:t>რეფერალის პროგრამა - ინდივიდუალური დახმარება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295099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2360</TotalTime>
  <Words>709</Words>
  <Application>Microsoft Macintosh PowerPoint</Application>
  <PresentationFormat>Widescreen</PresentationFormat>
  <Paragraphs>119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MS PGothic</vt:lpstr>
      <vt:lpstr>AcadMtavr</vt:lpstr>
      <vt:lpstr>Arial</vt:lpstr>
      <vt:lpstr>Calibri</vt:lpstr>
      <vt:lpstr>Century Gothic</vt:lpstr>
      <vt:lpstr>Sylfaen</vt:lpstr>
      <vt:lpstr>Wingdings</vt:lpstr>
      <vt:lpstr>Office Theme</vt:lpstr>
      <vt:lpstr>   ონკოლოგიური დაავადებების მართვა საქართველოში    4 თევერვალი, 2019 წელი </vt:lpstr>
      <vt:lpstr>PowerPoint Presentation</vt:lpstr>
      <vt:lpstr>სიცოცხლის დაკარგული წლების 10 ძირითადი მიზეზი და ცვლილების %, 2007 და 2017, საქართველო  </vt:lpstr>
      <vt:lpstr>PowerPoint Presentation</vt:lpstr>
      <vt:lpstr>PowerPoint Presentation</vt:lpstr>
      <vt:lpstr>ჯანსაღი ცხოვრებისა და კეთილდღეობის უზრუნველყოფა ყველა ასაკის ადამიანისათვის (მიზანი 3)</vt:lpstr>
      <vt:lpstr>მკურნალობა</vt:lpstr>
      <vt:lpstr>საყოველთაო ჯანდაცვის პროგრამის ფარგლებში დაფიქსირებული შემთხვევები</vt:lpstr>
      <vt:lpstr>მკურნალობა და მართვა</vt:lpstr>
      <vt:lpstr>დაავადების ადრეული გამოვლენა და სკრინინგი</vt:lpstr>
      <vt:lpstr>კიბოს სკრინინგის მაჩვენებლები</vt:lpstr>
      <vt:lpstr>პრევენცია</vt:lpstr>
      <vt:lpstr>არაგადამდები დაავადებების არაგადამდები დაავადებების პრევენციისა და კონტროლის 2017-2020 წლების ეროვნული სტრატეგია  </vt:lpstr>
      <vt:lpstr>კიბოს პოპულაციური რეგისტრი </vt:lpstr>
      <vt:lpstr>PowerPoint Presentation</vt:lpstr>
      <vt:lpstr>რადიაციულ-ონკოლოგიური სერვისები</vt:lpstr>
      <vt:lpstr>ბირთვული მედიცინის სერვისები</vt:lpstr>
      <vt:lpstr>ადამიანური რესურსი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 Bakradze</dc:creator>
  <cp:lastModifiedBy>Microsoft Office User</cp:lastModifiedBy>
  <cp:revision>199</cp:revision>
  <dcterms:created xsi:type="dcterms:W3CDTF">2013-07-15T20:25:18Z</dcterms:created>
  <dcterms:modified xsi:type="dcterms:W3CDTF">2019-02-03T08:22:42Z</dcterms:modified>
</cp:coreProperties>
</file>